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4.png" ContentType="image/x-png"/>
  <Override PartName="/ppt/notesSlides/notesSlide6.xml" ContentType="application/vnd.openxmlformats-officedocument.presentationml.notesSlide+xml"/>
  <Override PartName="/ppt/media/image35.png" ContentType="image/x-png"/>
  <Override PartName="/ppt/notesSlides/notesSlide7.xml" ContentType="application/vnd.openxmlformats-officedocument.presentationml.notesSlide+xml"/>
  <Override PartName="/ppt/media/image42.png" ContentType="image/x-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0"/>
  </p:notesMasterIdLst>
  <p:sldIdLst>
    <p:sldId id="256" r:id="rId3"/>
    <p:sldId id="304" r:id="rId4"/>
    <p:sldId id="303" r:id="rId5"/>
    <p:sldId id="259" r:id="rId6"/>
    <p:sldId id="260" r:id="rId7"/>
    <p:sldId id="277" r:id="rId8"/>
    <p:sldId id="278" r:id="rId9"/>
    <p:sldId id="279" r:id="rId10"/>
    <p:sldId id="280" r:id="rId11"/>
    <p:sldId id="281" r:id="rId12"/>
    <p:sldId id="282" r:id="rId13"/>
    <p:sldId id="283" r:id="rId14"/>
    <p:sldId id="284" r:id="rId15"/>
    <p:sldId id="287" r:id="rId16"/>
    <p:sldId id="288" r:id="rId17"/>
    <p:sldId id="289" r:id="rId18"/>
    <p:sldId id="290" r:id="rId19"/>
    <p:sldId id="291" r:id="rId20"/>
    <p:sldId id="292" r:id="rId21"/>
    <p:sldId id="293" r:id="rId22"/>
    <p:sldId id="297" r:id="rId23"/>
    <p:sldId id="305" r:id="rId24"/>
    <p:sldId id="298" r:id="rId25"/>
    <p:sldId id="299" r:id="rId26"/>
    <p:sldId id="300" r:id="rId27"/>
    <p:sldId id="301" r:id="rId28"/>
    <p:sldId id="302" r:id="rId29"/>
    <p:sldId id="267" r:id="rId30"/>
    <p:sldId id="275" r:id="rId31"/>
    <p:sldId id="276" r:id="rId32"/>
    <p:sldId id="272" r:id="rId33"/>
    <p:sldId id="273" r:id="rId34"/>
    <p:sldId id="274" r:id="rId35"/>
    <p:sldId id="268" r:id="rId36"/>
    <p:sldId id="286" r:id="rId37"/>
    <p:sldId id="269" r:id="rId38"/>
    <p:sldId id="271" r:id="rId39"/>
  </p:sldIdLst>
  <p:sldSz cx="12192000" cy="6858000"/>
  <p:notesSz cx="6797675" cy="9926638"/>
  <p:defaultTextStyle>
    <a:defPPr>
      <a:defRPr lang="fr-FR"/>
    </a:defPPr>
    <a:lvl1pPr marL="0" indent="0" algn="l" defTabSz="285750" rtl="0" eaLnBrk="1" latinLnBrk="0" hangingPunct="1">
      <a:lnSpc>
        <a:spcPct val="100000"/>
      </a:lnSpc>
      <a:defRPr sz="1100" b="0" i="0" kern="100">
        <a:solidFill>
          <a:srgbClr val="000000"/>
        </a:solidFill>
        <a:latin typeface="Arial"/>
        <a:ea typeface="Arial"/>
        <a:cs typeface="Arial"/>
      </a:defRPr>
    </a:lvl1pPr>
    <a:lvl2pPr marL="285750" indent="0" algn="l" defTabSz="285750" rtl="0" eaLnBrk="1" latinLnBrk="0" hangingPunct="1">
      <a:lnSpc>
        <a:spcPct val="100000"/>
      </a:lnSpc>
      <a:defRPr sz="1100" b="0" i="0" kern="100">
        <a:solidFill>
          <a:srgbClr val="000000"/>
        </a:solidFill>
        <a:latin typeface="Arial"/>
        <a:ea typeface="Arial"/>
        <a:cs typeface="Arial"/>
      </a:defRPr>
    </a:lvl2pPr>
    <a:lvl3pPr marL="571500" indent="0" algn="l" defTabSz="285750" rtl="0" eaLnBrk="1" latinLnBrk="0" hangingPunct="1">
      <a:lnSpc>
        <a:spcPct val="100000"/>
      </a:lnSpc>
      <a:defRPr sz="1100" b="0" i="0" kern="100">
        <a:solidFill>
          <a:srgbClr val="000000"/>
        </a:solidFill>
        <a:latin typeface="Arial"/>
        <a:ea typeface="Arial"/>
        <a:cs typeface="Arial"/>
      </a:defRPr>
    </a:lvl3pPr>
    <a:lvl4pPr marL="857250" indent="0" algn="l" defTabSz="285750" rtl="0" eaLnBrk="1" latinLnBrk="0" hangingPunct="1">
      <a:lnSpc>
        <a:spcPct val="100000"/>
      </a:lnSpc>
      <a:defRPr sz="1100" b="0" i="0" kern="100">
        <a:solidFill>
          <a:srgbClr val="000000"/>
        </a:solidFill>
        <a:latin typeface="Arial"/>
        <a:ea typeface="Arial"/>
        <a:cs typeface="Arial"/>
      </a:defRPr>
    </a:lvl4pPr>
    <a:lvl5pPr marL="1143000" indent="0" algn="l" defTabSz="285750" rtl="0" eaLnBrk="1" latinLnBrk="0" hangingPunct="1">
      <a:lnSpc>
        <a:spcPct val="100000"/>
      </a:lnSpc>
      <a:defRPr sz="1100" b="0" i="0" kern="100">
        <a:solidFill>
          <a:srgbClr val="000000"/>
        </a:solidFill>
        <a:latin typeface="Arial"/>
        <a:ea typeface="Arial"/>
        <a:cs typeface="Arial"/>
      </a:defRPr>
    </a:lvl5pPr>
    <a:lvl6pPr marL="1428750" indent="0" algn="l" defTabSz="285750" rtl="0" eaLnBrk="1" latinLnBrk="0" hangingPunct="1">
      <a:lnSpc>
        <a:spcPct val="100000"/>
      </a:lnSpc>
      <a:defRPr sz="1100" b="0" i="0" kern="100">
        <a:solidFill>
          <a:srgbClr val="000000"/>
        </a:solidFill>
        <a:latin typeface="Arial"/>
        <a:ea typeface="Arial"/>
        <a:cs typeface="Arial"/>
      </a:defRPr>
    </a:lvl6pPr>
    <a:lvl7pPr marL="1714500" indent="0" algn="l" defTabSz="285750" rtl="0" eaLnBrk="1" latinLnBrk="0" hangingPunct="1">
      <a:lnSpc>
        <a:spcPct val="100000"/>
      </a:lnSpc>
      <a:defRPr sz="1100" b="0" i="0" kern="100">
        <a:solidFill>
          <a:srgbClr val="000000"/>
        </a:solidFill>
        <a:latin typeface="Arial"/>
        <a:ea typeface="Arial"/>
        <a:cs typeface="Arial"/>
      </a:defRPr>
    </a:lvl7pPr>
    <a:lvl8pPr marL="2000250" indent="0" algn="l" defTabSz="285750" rtl="0" eaLnBrk="1" latinLnBrk="0" hangingPunct="1">
      <a:lnSpc>
        <a:spcPct val="100000"/>
      </a:lnSpc>
      <a:defRPr sz="1100" b="0" i="0" kern="100">
        <a:solidFill>
          <a:srgbClr val="000000"/>
        </a:solidFill>
        <a:latin typeface="Arial"/>
        <a:ea typeface="Arial"/>
        <a:cs typeface="Arial"/>
      </a:defRPr>
    </a:lvl8pPr>
    <a:lvl9pPr marL="2286000" indent="0" algn="l" defTabSz="285750" rtl="0" eaLnBrk="1" latinLnBrk="0" hangingPunct="1">
      <a:lnSpc>
        <a:spcPct val="100000"/>
      </a:lnSpc>
      <a:defRPr sz="1100" b="0" i="0" kern="100">
        <a:solidFill>
          <a:srgbClr val="000000"/>
        </a:solidFill>
        <a:latin typeface="Arial"/>
        <a:ea typeface="Arial"/>
        <a:cs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23FEC1C-8863-4F9A-85BD-F3E89066999F}">
  <a:tblStyle styleId="{E23FEC1C-8863-4F9A-85BD-F3E89066999F}" styleName="">
    <a:wholeTbl>
      <a:tcStyle>
        <a:tcBdr>
          <a:left>
            <a:ln w="9525" cap="flat" cmpd="sng">
              <a:solidFill>
                <a:srgbClr val="7B8187"/>
              </a:solidFill>
              <a:prstDash val="solid"/>
            </a:ln>
          </a:left>
          <a:right>
            <a:ln w="9525" cap="flat" cmpd="sng">
              <a:solidFill>
                <a:srgbClr val="7B8187"/>
              </a:solidFill>
              <a:prstDash val="solid"/>
            </a:ln>
          </a:right>
          <a:top>
            <a:ln w="9525" cap="flat" cmpd="sng">
              <a:solidFill>
                <a:srgbClr val="7B8187"/>
              </a:solidFill>
              <a:prstDash val="solid"/>
            </a:ln>
          </a:top>
          <a:bottom>
            <a:ln w="9525" cap="flat" cmpd="sng">
              <a:solidFill>
                <a:srgbClr val="7B8187"/>
              </a:solidFill>
              <a:prstDash val="solid"/>
            </a:ln>
          </a:bottom>
          <a:insideH>
            <a:ln w="9525" cap="flat" cmpd="sng">
              <a:solidFill>
                <a:srgbClr val="7B8187"/>
              </a:solidFill>
              <a:prstDash val="solid"/>
            </a:ln>
          </a:insideH>
          <a:insideV>
            <a:ln w="9525" cap="flat" cmpd="sng">
              <a:solidFill>
                <a:srgbClr val="7B8187"/>
              </a:solidFill>
              <a:prstDash val="soli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8"/>
    <p:restoredTop sz="94699"/>
  </p:normalViewPr>
  <p:slideViewPr>
    <p:cSldViewPr snapToGrid="0">
      <p:cViewPr varScale="1">
        <p:scale>
          <a:sx n="164" d="100"/>
          <a:sy n="164" d="100"/>
        </p:scale>
        <p:origin x="888"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defPPr>
      <a:defRPr lang="fr-FR"/>
    </a:defPPr>
    <a:lvl1pPr marL="0" indent="0" algn="l" defTabSz="285750" rtl="0" eaLnBrk="1" latinLnBrk="0" hangingPunct="1">
      <a:lnSpc>
        <a:spcPct val="100000"/>
      </a:lnSpc>
      <a:defRPr sz="1100" b="0" i="0" kern="100">
        <a:solidFill>
          <a:srgbClr val="000000"/>
        </a:solidFill>
        <a:latin typeface="Arial"/>
        <a:ea typeface="Arial"/>
        <a:cs typeface="Arial"/>
      </a:defRPr>
    </a:lvl1pPr>
    <a:lvl2pPr marL="285750" indent="0" algn="l" defTabSz="285750" rtl="0" eaLnBrk="1" latinLnBrk="0" hangingPunct="1">
      <a:lnSpc>
        <a:spcPct val="100000"/>
      </a:lnSpc>
      <a:defRPr sz="1100" b="0" i="0" kern="100">
        <a:solidFill>
          <a:srgbClr val="000000"/>
        </a:solidFill>
        <a:latin typeface="Arial"/>
        <a:ea typeface="Arial"/>
        <a:cs typeface="Arial"/>
      </a:defRPr>
    </a:lvl2pPr>
    <a:lvl3pPr marL="571500" indent="0" algn="l" defTabSz="285750" rtl="0" eaLnBrk="1" latinLnBrk="0" hangingPunct="1">
      <a:lnSpc>
        <a:spcPct val="100000"/>
      </a:lnSpc>
      <a:defRPr sz="1100" b="0" i="0" kern="100">
        <a:solidFill>
          <a:srgbClr val="000000"/>
        </a:solidFill>
        <a:latin typeface="Arial"/>
        <a:ea typeface="Arial"/>
        <a:cs typeface="Arial"/>
      </a:defRPr>
    </a:lvl3pPr>
    <a:lvl4pPr marL="857250" indent="0" algn="l" defTabSz="285750" rtl="0" eaLnBrk="1" latinLnBrk="0" hangingPunct="1">
      <a:lnSpc>
        <a:spcPct val="100000"/>
      </a:lnSpc>
      <a:defRPr sz="1100" b="0" i="0" kern="100">
        <a:solidFill>
          <a:srgbClr val="000000"/>
        </a:solidFill>
        <a:latin typeface="Arial"/>
        <a:ea typeface="Arial"/>
        <a:cs typeface="Arial"/>
      </a:defRPr>
    </a:lvl4pPr>
    <a:lvl5pPr marL="1143000" indent="0" algn="l" defTabSz="285750" rtl="0" eaLnBrk="1" latinLnBrk="0" hangingPunct="1">
      <a:lnSpc>
        <a:spcPct val="100000"/>
      </a:lnSpc>
      <a:defRPr sz="1100" b="0" i="0" kern="100">
        <a:solidFill>
          <a:srgbClr val="000000"/>
        </a:solidFill>
        <a:latin typeface="Arial"/>
        <a:ea typeface="Arial"/>
        <a:cs typeface="Arial"/>
      </a:defRPr>
    </a:lvl5pPr>
    <a:lvl6pPr marL="1428750" indent="0" algn="l" defTabSz="285750" rtl="0" eaLnBrk="1" latinLnBrk="0" hangingPunct="1">
      <a:lnSpc>
        <a:spcPct val="100000"/>
      </a:lnSpc>
      <a:defRPr sz="1100" b="0" i="0" kern="100">
        <a:solidFill>
          <a:srgbClr val="000000"/>
        </a:solidFill>
        <a:latin typeface="Arial"/>
        <a:ea typeface="Arial"/>
        <a:cs typeface="Arial"/>
      </a:defRPr>
    </a:lvl6pPr>
    <a:lvl7pPr marL="1714500" indent="0" algn="l" defTabSz="285750" rtl="0" eaLnBrk="1" latinLnBrk="0" hangingPunct="1">
      <a:lnSpc>
        <a:spcPct val="100000"/>
      </a:lnSpc>
      <a:defRPr sz="1100" b="0" i="0" kern="100">
        <a:solidFill>
          <a:srgbClr val="000000"/>
        </a:solidFill>
        <a:latin typeface="Arial"/>
        <a:ea typeface="Arial"/>
        <a:cs typeface="Arial"/>
      </a:defRPr>
    </a:lvl7pPr>
    <a:lvl8pPr marL="2000250" indent="0" algn="l" defTabSz="285750" rtl="0" eaLnBrk="1" latinLnBrk="0" hangingPunct="1">
      <a:lnSpc>
        <a:spcPct val="100000"/>
      </a:lnSpc>
      <a:defRPr sz="1100" b="0" i="0" kern="100">
        <a:solidFill>
          <a:srgbClr val="000000"/>
        </a:solidFill>
        <a:latin typeface="Arial"/>
        <a:ea typeface="Arial"/>
        <a:cs typeface="Arial"/>
      </a:defRPr>
    </a:lvl8pPr>
    <a:lvl9pPr marL="2286000" indent="0" algn="l" defTabSz="285750" rtl="0" eaLnBrk="1" latinLnBrk="0" hangingPunct="1">
      <a:lnSpc>
        <a:spcPct val="100000"/>
      </a:lnSpc>
      <a:defRPr sz="1100" b="0" i="0" kern="100">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p:cNvSpPr>
            <a:spLocks noGrp="1"/>
          </p:cNvSpPr>
          <p:nvPr>
            <p:ph type="body"/>
          </p:nvPr>
        </p:nvSpPr>
        <p:spPr>
          <a:prstGeom prst="rect">
            <a:avLst/>
          </a:prstGeom>
          <a:ln/>
        </p:spPr>
        <p:txBody>
          <a:bodyPr/>
          <a:lstStyle/>
          <a:p>
            <a:pPr>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p:cNvSpPr>
            <a:spLocks noGrp="1"/>
          </p:cNvSpPr>
          <p:nvPr>
            <p:ph type="body"/>
          </p:nvPr>
        </p:nvSpPr>
        <p:spPr>
          <a:prstGeom prst="rect">
            <a:avLst/>
          </a:prstGeom>
          <a:ln/>
        </p:spPr>
        <p:txBody>
          <a:bodyPr/>
          <a:lstStyle/>
          <a:p>
            <a:pPr>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p:cNvSpPr>
            <a:spLocks noGrp="1"/>
          </p:cNvSpPr>
          <p:nvPr>
            <p:ph type="body"/>
          </p:nvPr>
        </p:nvSpPr>
        <p:spPr>
          <a:prstGeom prst="rect">
            <a:avLst/>
          </a:prstGeom>
          <a:ln/>
        </p:spPr>
        <p:txBody>
          <a:bodyPr/>
          <a:lstStyle/>
          <a:p>
            <a:pPr>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p:cNvSpPr>
            <a:spLocks noGrp="1"/>
          </p:cNvSpPr>
          <p:nvPr>
            <p:ph type="body"/>
          </p:nvPr>
        </p:nvSpPr>
        <p:spPr>
          <a:prstGeom prst="rect">
            <a:avLst/>
          </a:prstGeom>
          <a:ln/>
        </p:spPr>
        <p:txBody>
          <a:bodyPr/>
          <a:lstStyle/>
          <a:p>
            <a:pPr>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p:cNvSpPr>
            <a:spLocks noGrp="1"/>
          </p:cNvSpPr>
          <p:nvPr>
            <p:ph type="body"/>
          </p:nvPr>
        </p:nvSpPr>
        <p:spPr>
          <a:prstGeom prst="rect">
            <a:avLst/>
          </a:prstGeom>
          <a:ln/>
        </p:spPr>
        <p:txBody>
          <a:bodyPr/>
          <a:lstStyle/>
          <a:p>
            <a:pPr>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p:cNvSpPr>
            <a:spLocks noGrp="1"/>
          </p:cNvSpPr>
          <p:nvPr>
            <p:ph type="body"/>
          </p:nvPr>
        </p:nvSpPr>
        <p:spPr>
          <a:prstGeom prst="rect">
            <a:avLst/>
          </a:prstGeom>
          <a:ln/>
        </p:spPr>
        <p:txBody>
          <a:bodyPr/>
          <a:lstStyle/>
          <a:p>
            <a:pPr>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p:cNvSpPr>
            <a:spLocks noGrp="1"/>
          </p:cNvSpPr>
          <p:nvPr>
            <p:ph type="body"/>
          </p:nvPr>
        </p:nvSpPr>
        <p:spPr>
          <a:prstGeom prst="rect">
            <a:avLst/>
          </a:prstGeom>
          <a:ln/>
        </p:spPr>
        <p:txBody>
          <a:bodyPr/>
          <a:lstStyle/>
          <a:p>
            <a:pPr>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p:cNvSpPr>
            <a:spLocks noGrp="1"/>
          </p:cNvSpPr>
          <p:nvPr>
            <p:ph type="body"/>
          </p:nvPr>
        </p:nvSpPr>
        <p:spPr>
          <a:prstGeom prst="rect">
            <a:avLst/>
          </a:prstGeom>
          <a:ln/>
        </p:spPr>
        <p:txBody>
          <a:bodyPr/>
          <a:lstStyle/>
          <a:p>
            <a:pPr>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p:cNvSpPr>
            <a:spLocks noGrp="1"/>
          </p:cNvSpPr>
          <p:nvPr>
            <p:ph type="body"/>
          </p:nvPr>
        </p:nvSpPr>
        <p:spPr>
          <a:prstGeom prst="rect">
            <a:avLst/>
          </a:prstGeom>
          <a:ln/>
        </p:spPr>
        <p:txBody>
          <a:bodyPr/>
          <a:lstStyle/>
          <a:p>
            <a:pPr>
              <a:buNone/>
            </a:pPr>
            <a:endParaRPr/>
          </a:p>
        </p:txBody>
      </p:sp>
    </p:spTree>
    <p:extLst>
      <p:ext uri="{BB962C8B-B14F-4D97-AF65-F5344CB8AC3E}">
        <p14:creationId xmlns:p14="http://schemas.microsoft.com/office/powerpoint/2010/main" val="806500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p:cNvSpPr>
            <a:spLocks noGrp="1"/>
          </p:cNvSpPr>
          <p:nvPr>
            <p:ph type="body"/>
          </p:nvPr>
        </p:nvSpPr>
        <p:spPr>
          <a:prstGeom prst="rect">
            <a:avLst/>
          </a:prstGeom>
          <a:ln/>
        </p:spPr>
        <p:txBody>
          <a:bodyPr/>
          <a:lstStyle/>
          <a:p>
            <a:pPr>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109724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09480" y="3682080"/>
            <a:ext cx="109724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23196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5" name="Espace réservé du texte 4"/>
          <p:cNvSpPr>
            <a:spLocks noGrp="1"/>
          </p:cNvSpPr>
          <p:nvPr>
            <p:ph type="body" idx="3"/>
          </p:nvPr>
        </p:nvSpPr>
        <p:spPr>
          <a:xfrm>
            <a:off x="609480" y="368208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6" name="Espace réservé du texte 5"/>
          <p:cNvSpPr>
            <a:spLocks noGrp="1"/>
          </p:cNvSpPr>
          <p:nvPr>
            <p:ph type="body" idx="4"/>
          </p:nvPr>
        </p:nvSpPr>
        <p:spPr>
          <a:xfrm>
            <a:off x="6231960" y="368208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4319640" y="160452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5" name="Espace réservé du texte 4"/>
          <p:cNvSpPr>
            <a:spLocks noGrp="1"/>
          </p:cNvSpPr>
          <p:nvPr>
            <p:ph type="body" idx="3"/>
          </p:nvPr>
        </p:nvSpPr>
        <p:spPr>
          <a:xfrm>
            <a:off x="8029800" y="160452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6" name="Espace réservé du texte 5"/>
          <p:cNvSpPr>
            <a:spLocks noGrp="1"/>
          </p:cNvSpPr>
          <p:nvPr>
            <p:ph type="body" idx="4"/>
          </p:nvPr>
        </p:nvSpPr>
        <p:spPr>
          <a:xfrm>
            <a:off x="609480" y="368208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7" name="Espace réservé du texte 6"/>
          <p:cNvSpPr>
            <a:spLocks noGrp="1"/>
          </p:cNvSpPr>
          <p:nvPr>
            <p:ph type="body" idx="5"/>
          </p:nvPr>
        </p:nvSpPr>
        <p:spPr>
          <a:xfrm>
            <a:off x="4319640" y="368208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8" name="Espace réservé du texte 7"/>
          <p:cNvSpPr>
            <a:spLocks noGrp="1"/>
          </p:cNvSpPr>
          <p:nvPr>
            <p:ph type="body" idx="6"/>
          </p:nvPr>
        </p:nvSpPr>
        <p:spPr>
          <a:xfrm>
            <a:off x="8029800" y="368208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Sous-titre 2"/>
          <p:cNvSpPr>
            <a:spLocks noGrp="1"/>
          </p:cNvSpPr>
          <p:nvPr>
            <p:ph type="subTitle" idx="1"/>
          </p:nvPr>
        </p:nvSpPr>
        <p:spPr>
          <a:xfrm>
            <a:off x="609480" y="1604520"/>
            <a:ext cx="10972440" cy="397728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sous-titre principal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10972440" cy="397728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5354280" cy="397728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231960" y="1604520"/>
            <a:ext cx="5354280" cy="397728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Sous-titre 1"/>
          <p:cNvSpPr>
            <a:spLocks noGrp="1"/>
          </p:cNvSpPr>
          <p:nvPr>
            <p:ph type="subTitle"/>
          </p:nvPr>
        </p:nvSpPr>
        <p:spPr>
          <a:xfrm>
            <a:off x="609480" y="273600"/>
            <a:ext cx="10972440" cy="530784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sous-titre principal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231960" y="1604520"/>
            <a:ext cx="5354280" cy="397728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5" name="Espace réservé du texte 4"/>
          <p:cNvSpPr>
            <a:spLocks noGrp="1"/>
          </p:cNvSpPr>
          <p:nvPr>
            <p:ph type="body" idx="3"/>
          </p:nvPr>
        </p:nvSpPr>
        <p:spPr>
          <a:xfrm>
            <a:off x="609480" y="368208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Sous-titre 2"/>
          <p:cNvSpPr>
            <a:spLocks noGrp="1"/>
          </p:cNvSpPr>
          <p:nvPr>
            <p:ph type="subTitle" idx="1"/>
          </p:nvPr>
        </p:nvSpPr>
        <p:spPr>
          <a:xfrm>
            <a:off x="609480" y="1604520"/>
            <a:ext cx="10972440" cy="397728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sous-titre principal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5354280" cy="397728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23196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5" name="Espace réservé du texte 4"/>
          <p:cNvSpPr>
            <a:spLocks noGrp="1"/>
          </p:cNvSpPr>
          <p:nvPr>
            <p:ph type="body" idx="3"/>
          </p:nvPr>
        </p:nvSpPr>
        <p:spPr>
          <a:xfrm>
            <a:off x="6231960" y="368208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23196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5" name="Espace réservé du texte 4"/>
          <p:cNvSpPr>
            <a:spLocks noGrp="1"/>
          </p:cNvSpPr>
          <p:nvPr>
            <p:ph type="body" idx="3"/>
          </p:nvPr>
        </p:nvSpPr>
        <p:spPr>
          <a:xfrm>
            <a:off x="609480" y="3682080"/>
            <a:ext cx="109724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109724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09480" y="3682080"/>
            <a:ext cx="109724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23196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5" name="Espace réservé du texte 4"/>
          <p:cNvSpPr>
            <a:spLocks noGrp="1"/>
          </p:cNvSpPr>
          <p:nvPr>
            <p:ph type="body" idx="3"/>
          </p:nvPr>
        </p:nvSpPr>
        <p:spPr>
          <a:xfrm>
            <a:off x="609480" y="368208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6" name="Espace réservé du texte 5"/>
          <p:cNvSpPr>
            <a:spLocks noGrp="1"/>
          </p:cNvSpPr>
          <p:nvPr>
            <p:ph type="body" idx="4"/>
          </p:nvPr>
        </p:nvSpPr>
        <p:spPr>
          <a:xfrm>
            <a:off x="6231960" y="368208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4319640" y="160452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5" name="Espace réservé du texte 4"/>
          <p:cNvSpPr>
            <a:spLocks noGrp="1"/>
          </p:cNvSpPr>
          <p:nvPr>
            <p:ph type="body" idx="3"/>
          </p:nvPr>
        </p:nvSpPr>
        <p:spPr>
          <a:xfrm>
            <a:off x="8029800" y="160452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6" name="Espace réservé du texte 5"/>
          <p:cNvSpPr>
            <a:spLocks noGrp="1"/>
          </p:cNvSpPr>
          <p:nvPr>
            <p:ph type="body" idx="4"/>
          </p:nvPr>
        </p:nvSpPr>
        <p:spPr>
          <a:xfrm>
            <a:off x="609480" y="368208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7" name="Espace réservé du texte 6"/>
          <p:cNvSpPr>
            <a:spLocks noGrp="1"/>
          </p:cNvSpPr>
          <p:nvPr>
            <p:ph type="body" idx="5"/>
          </p:nvPr>
        </p:nvSpPr>
        <p:spPr>
          <a:xfrm>
            <a:off x="4319640" y="368208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8" name="Espace réservé du texte 7"/>
          <p:cNvSpPr>
            <a:spLocks noGrp="1"/>
          </p:cNvSpPr>
          <p:nvPr>
            <p:ph type="body" idx="6"/>
          </p:nvPr>
        </p:nvSpPr>
        <p:spPr>
          <a:xfrm>
            <a:off x="8029800" y="3682080"/>
            <a:ext cx="35330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51106014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10972440" cy="397728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5354280" cy="397728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231960" y="1604520"/>
            <a:ext cx="5354280" cy="397728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Sous-titre 1"/>
          <p:cNvSpPr>
            <a:spLocks noGrp="1"/>
          </p:cNvSpPr>
          <p:nvPr>
            <p:ph type="subTitle"/>
          </p:nvPr>
        </p:nvSpPr>
        <p:spPr>
          <a:xfrm>
            <a:off x="609480" y="273600"/>
            <a:ext cx="10972440" cy="530784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sous-titre principal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231960" y="1604520"/>
            <a:ext cx="5354280" cy="397728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5" name="Espace réservé du texte 4"/>
          <p:cNvSpPr>
            <a:spLocks noGrp="1"/>
          </p:cNvSpPr>
          <p:nvPr>
            <p:ph type="body" idx="3"/>
          </p:nvPr>
        </p:nvSpPr>
        <p:spPr>
          <a:xfrm>
            <a:off x="609480" y="368208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5354280" cy="397728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23196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5" name="Espace réservé du texte 4"/>
          <p:cNvSpPr>
            <a:spLocks noGrp="1"/>
          </p:cNvSpPr>
          <p:nvPr>
            <p:ph type="body" idx="3"/>
          </p:nvPr>
        </p:nvSpPr>
        <p:spPr>
          <a:xfrm>
            <a:off x="6231960" y="368208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Titre 1"/>
          <p:cNvSpPr>
            <a:spLocks noGrp="1"/>
          </p:cNvSpPr>
          <p:nvPr>
            <p:ph type="title"/>
          </p:nvPr>
        </p:nvSpPr>
        <p:spPr>
          <a:xfrm>
            <a:off x="609480" y="273600"/>
            <a:ext cx="10972440" cy="1144800"/>
          </a:xfrm>
          <a:prstGeom prst="rect">
            <a:avLst/>
          </a:prstGeom>
          <a:noFill/>
          <a:ln>
            <a:noFill/>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idx="1"/>
          </p:nvPr>
        </p:nvSpPr>
        <p:spPr>
          <a:xfrm>
            <a:off x="60948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4" name="Espace réservé du texte 3"/>
          <p:cNvSpPr>
            <a:spLocks noGrp="1"/>
          </p:cNvSpPr>
          <p:nvPr>
            <p:ph type="body" idx="2"/>
          </p:nvPr>
        </p:nvSpPr>
        <p:spPr>
          <a:xfrm>
            <a:off x="6231960" y="1604520"/>
            <a:ext cx="535428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
        <p:nvSpPr>
          <p:cNvPr id="5" name="Espace réservé du texte 4"/>
          <p:cNvSpPr>
            <a:spLocks noGrp="1"/>
          </p:cNvSpPr>
          <p:nvPr>
            <p:ph type="body" idx="3"/>
          </p:nvPr>
        </p:nvSpPr>
        <p:spPr>
          <a:xfrm>
            <a:off x="609480" y="3682080"/>
            <a:ext cx="10972440" cy="1896840"/>
          </a:xfrm>
          <a:prstGeom prst="rect">
            <a:avLst/>
          </a:prstGeom>
          <a:noFill/>
          <a:ln>
            <a:noFill/>
          </a:ln>
        </p:spPr>
        <p:txBody>
          <a:bodyPr lIns="0" tIns="0" rIns="0" bIns="0"/>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080" y="365040"/>
            <a:ext cx="10514880" cy="1324800"/>
          </a:xfrm>
          <a:prstGeom prst="rect">
            <a:avLst/>
          </a:prstGeom>
          <a:noFill/>
          <a:ln w="9525">
            <a:noFill/>
            <a:prstDash val="solid"/>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p:nvPr>
        </p:nvSpPr>
        <p:spPr>
          <a:xfrm>
            <a:off x="609480" y="1604520"/>
            <a:ext cx="10972440" cy="3977280"/>
          </a:xfrm>
          <a:prstGeom prst="rect">
            <a:avLst/>
          </a:prstGeom>
          <a:noFill/>
          <a:ln w="9525">
            <a:noFill/>
            <a:prstDash val="solid"/>
          </a:ln>
        </p:spPr>
        <p:txBody>
          <a:bodyPr lIns="0" tIns="0" rIns="0" bIns="0" anchor="t"/>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a:defRPr lang="fr-FR"/>
      </a:defPPr>
      <a:lvl1pPr marL="0" indent="0" algn="l" defTabSz="285750" rtl="0" eaLnBrk="1" latinLnBrk="0" hangingPunct="1">
        <a:lnSpc>
          <a:spcPct val="100000"/>
        </a:lnSpc>
        <a:buNone/>
        <a:defRPr sz="1100" b="0" i="0" kern="100">
          <a:solidFill>
            <a:srgbClr val="000000"/>
          </a:solidFill>
          <a:latin typeface="Arial"/>
          <a:ea typeface="Arial"/>
          <a:cs typeface="Arial"/>
        </a:defRPr>
      </a:lvl1pPr>
      <a:lvl2pPr>
        <a:buNone/>
        <a:defRPr/>
      </a:lvl2pPr>
      <a:lvl3pPr>
        <a:buNone/>
        <a:defRPr/>
      </a:lvl3pPr>
      <a:lvl4pPr>
        <a:buNone/>
        <a:defRPr/>
      </a:lvl4pPr>
      <a:lvl5pPr>
        <a:buNone/>
        <a:defRPr/>
      </a:lvl5pPr>
      <a:lvl6pPr>
        <a:buNone/>
        <a:defRPr/>
      </a:lvl6pPr>
      <a:lvl7pPr>
        <a:buNone/>
        <a:defRPr/>
      </a:lvl7pPr>
      <a:lvl8pPr>
        <a:buNone/>
        <a:defRPr/>
      </a:lvl8pPr>
      <a:lvl9pPr>
        <a:buNone/>
        <a:defRPr/>
      </a:lvl9pPr>
    </p:titleStyle>
    <p:bodyStyle>
      <a:defPPr>
        <a:defRPr lang="fr-FR"/>
      </a:defPPr>
      <a:lvl1pPr marL="285750" marR="0" indent="-285750" algn="l" defTabSz="285750" rtl="0" eaLnBrk="1" latinLnBrk="0" hangingPunct="1">
        <a:lnSpc>
          <a:spcPct val="100000"/>
        </a:lnSpc>
        <a:buChar char="●"/>
        <a:defRPr sz="1100" b="0" i="0" kern="100">
          <a:solidFill>
            <a:srgbClr val="000000"/>
          </a:solidFill>
          <a:latin typeface="Arial"/>
          <a:ea typeface="Arial"/>
          <a:cs typeface="Arial"/>
        </a:defRPr>
      </a:lvl1pPr>
      <a:lvl2pPr marL="571500" marR="0" indent="-285750" algn="l" defTabSz="285750" rtl="0" eaLnBrk="1" latinLnBrk="0" hangingPunct="1">
        <a:lnSpc>
          <a:spcPct val="100000"/>
        </a:lnSpc>
        <a:buChar char="○"/>
        <a:defRPr sz="1100" b="0" i="0" kern="100">
          <a:solidFill>
            <a:srgbClr val="000000"/>
          </a:solidFill>
          <a:latin typeface="Arial"/>
          <a:ea typeface="Arial"/>
          <a:cs typeface="Arial"/>
        </a:defRPr>
      </a:lvl2pPr>
      <a:lvl3pPr marL="857250" marR="0" indent="-285750" algn="l" defTabSz="285750" rtl="0" eaLnBrk="1" latinLnBrk="0" hangingPunct="1">
        <a:lnSpc>
          <a:spcPct val="100000"/>
        </a:lnSpc>
        <a:buChar char="■"/>
        <a:defRPr sz="1100" b="0" i="0" kern="100">
          <a:solidFill>
            <a:srgbClr val="000000"/>
          </a:solidFill>
          <a:latin typeface="Arial"/>
          <a:ea typeface="Arial"/>
          <a:cs typeface="Arial"/>
        </a:defRPr>
      </a:lvl3pPr>
      <a:lvl4pPr marL="1143000" marR="0" indent="-285750" algn="l" defTabSz="285750" rtl="0" eaLnBrk="1" latinLnBrk="0" hangingPunct="1">
        <a:lnSpc>
          <a:spcPct val="100000"/>
        </a:lnSpc>
        <a:buChar char="●"/>
        <a:defRPr sz="1100" b="0" i="0" kern="100">
          <a:solidFill>
            <a:srgbClr val="000000"/>
          </a:solidFill>
          <a:latin typeface="Arial"/>
          <a:ea typeface="Arial"/>
          <a:cs typeface="Arial"/>
        </a:defRPr>
      </a:lvl4pPr>
      <a:lvl5pPr marL="1428750" marR="0" indent="-285750" algn="l" defTabSz="285750" rtl="0" eaLnBrk="1" latinLnBrk="0" hangingPunct="1">
        <a:lnSpc>
          <a:spcPct val="100000"/>
        </a:lnSpc>
        <a:buChar char="○"/>
        <a:defRPr sz="1100" b="0" i="0" kern="100">
          <a:solidFill>
            <a:srgbClr val="000000"/>
          </a:solidFill>
          <a:latin typeface="Arial"/>
          <a:ea typeface="Arial"/>
          <a:cs typeface="Arial"/>
        </a:defRPr>
      </a:lvl5pPr>
      <a:lvl6pPr marL="1714500" marR="0" indent="-285750" algn="l" defTabSz="285750" rtl="0" eaLnBrk="1" latinLnBrk="0" hangingPunct="1">
        <a:lnSpc>
          <a:spcPct val="100000"/>
        </a:lnSpc>
        <a:buChar char="■"/>
        <a:defRPr sz="1100" b="0" i="0" kern="100">
          <a:solidFill>
            <a:srgbClr val="000000"/>
          </a:solidFill>
          <a:latin typeface="Arial"/>
          <a:ea typeface="Arial"/>
          <a:cs typeface="Arial"/>
        </a:defRPr>
      </a:lvl6pPr>
      <a:lvl7pPr marL="2000250" marR="0" indent="-285750" algn="l" defTabSz="285750" rtl="0" eaLnBrk="1" latinLnBrk="0" hangingPunct="1">
        <a:lnSpc>
          <a:spcPct val="100000"/>
        </a:lnSpc>
        <a:buChar char="●"/>
        <a:defRPr sz="1100" b="0" i="0" kern="100">
          <a:solidFill>
            <a:srgbClr val="000000"/>
          </a:solidFill>
          <a:latin typeface="Arial"/>
          <a:ea typeface="Arial"/>
          <a:cs typeface="Arial"/>
        </a:defRPr>
      </a:lvl7pPr>
      <a:lvl8pPr marL="2286000" marR="0" indent="-285750" algn="l" defTabSz="285750" rtl="0" eaLnBrk="1" latinLnBrk="0" hangingPunct="1">
        <a:lnSpc>
          <a:spcPct val="100000"/>
        </a:lnSpc>
        <a:buChar char="○"/>
        <a:defRPr sz="1100" b="0" i="0" kern="100">
          <a:solidFill>
            <a:srgbClr val="000000"/>
          </a:solidFill>
          <a:latin typeface="Arial"/>
          <a:ea typeface="Arial"/>
          <a:cs typeface="Arial"/>
        </a:defRPr>
      </a:lvl8pPr>
      <a:lvl9pPr marL="2571750" marR="0" indent="-285750" algn="l" defTabSz="285750" rtl="0" eaLnBrk="1" latinLnBrk="0" hangingPunct="1">
        <a:lnSpc>
          <a:spcPct val="100000"/>
        </a:lnSpc>
        <a:buChar char="■"/>
        <a:defRPr sz="1100" b="0" i="0" kern="100">
          <a:solidFill>
            <a:srgbClr val="000000"/>
          </a:solidFill>
          <a:latin typeface="Arial"/>
          <a:ea typeface="Arial"/>
          <a:cs typeface="Arial"/>
        </a:defRPr>
      </a:lvl9pPr>
    </p:bodyStyle>
    <p:otherStyle>
      <a:defPPr>
        <a:defRPr lang="fr-FR"/>
      </a:defPPr>
      <a:lvl1pPr marL="0" indent="0" algn="l" defTabSz="285750" rtl="0" eaLnBrk="1" latinLnBrk="0" hangingPunct="1">
        <a:lnSpc>
          <a:spcPct val="100000"/>
        </a:lnSpc>
        <a:defRPr sz="1100" b="0" i="0" kern="100">
          <a:solidFill>
            <a:srgbClr val="000000"/>
          </a:solidFill>
          <a:latin typeface="Arial"/>
          <a:ea typeface="Arial"/>
          <a:cs typeface="Arial"/>
        </a:defRPr>
      </a:lvl1pPr>
      <a:lvl2pPr marL="285750" indent="0" algn="l" defTabSz="285750" rtl="0" eaLnBrk="1" latinLnBrk="0" hangingPunct="1">
        <a:lnSpc>
          <a:spcPct val="100000"/>
        </a:lnSpc>
        <a:defRPr sz="1100" b="0" i="0" kern="100">
          <a:solidFill>
            <a:srgbClr val="000000"/>
          </a:solidFill>
          <a:latin typeface="Arial"/>
          <a:ea typeface="Arial"/>
          <a:cs typeface="Arial"/>
        </a:defRPr>
      </a:lvl2pPr>
      <a:lvl3pPr marL="571500" indent="0" algn="l" defTabSz="285750" rtl="0" eaLnBrk="1" latinLnBrk="0" hangingPunct="1">
        <a:lnSpc>
          <a:spcPct val="100000"/>
        </a:lnSpc>
        <a:defRPr sz="1100" b="0" i="0" kern="100">
          <a:solidFill>
            <a:srgbClr val="000000"/>
          </a:solidFill>
          <a:latin typeface="Arial"/>
          <a:ea typeface="Arial"/>
          <a:cs typeface="Arial"/>
        </a:defRPr>
      </a:lvl3pPr>
      <a:lvl4pPr marL="857250" indent="0" algn="l" defTabSz="285750" rtl="0" eaLnBrk="1" latinLnBrk="0" hangingPunct="1">
        <a:lnSpc>
          <a:spcPct val="100000"/>
        </a:lnSpc>
        <a:defRPr sz="1100" b="0" i="0" kern="100">
          <a:solidFill>
            <a:srgbClr val="000000"/>
          </a:solidFill>
          <a:latin typeface="Arial"/>
          <a:ea typeface="Arial"/>
          <a:cs typeface="Arial"/>
        </a:defRPr>
      </a:lvl4pPr>
      <a:lvl5pPr marL="1143000" indent="0" algn="l" defTabSz="285750" rtl="0" eaLnBrk="1" latinLnBrk="0" hangingPunct="1">
        <a:lnSpc>
          <a:spcPct val="100000"/>
        </a:lnSpc>
        <a:defRPr sz="1100" b="0" i="0" kern="100">
          <a:solidFill>
            <a:srgbClr val="000000"/>
          </a:solidFill>
          <a:latin typeface="Arial"/>
          <a:ea typeface="Arial"/>
          <a:cs typeface="Arial"/>
        </a:defRPr>
      </a:lvl5pPr>
      <a:lvl6pPr marL="1428750" indent="0" algn="l" defTabSz="285750" rtl="0" eaLnBrk="1" latinLnBrk="0" hangingPunct="1">
        <a:lnSpc>
          <a:spcPct val="100000"/>
        </a:lnSpc>
        <a:defRPr sz="1100" b="0" i="0" kern="100">
          <a:solidFill>
            <a:srgbClr val="000000"/>
          </a:solidFill>
          <a:latin typeface="Arial"/>
          <a:ea typeface="Arial"/>
          <a:cs typeface="Arial"/>
        </a:defRPr>
      </a:lvl6pPr>
      <a:lvl7pPr marL="1714500" indent="0" algn="l" defTabSz="285750" rtl="0" eaLnBrk="1" latinLnBrk="0" hangingPunct="1">
        <a:lnSpc>
          <a:spcPct val="100000"/>
        </a:lnSpc>
        <a:defRPr sz="1100" b="0" i="0" kern="100">
          <a:solidFill>
            <a:srgbClr val="000000"/>
          </a:solidFill>
          <a:latin typeface="Arial"/>
          <a:ea typeface="Arial"/>
          <a:cs typeface="Arial"/>
        </a:defRPr>
      </a:lvl7pPr>
      <a:lvl8pPr marL="2000250" indent="0" algn="l" defTabSz="285750" rtl="0" eaLnBrk="1" latinLnBrk="0" hangingPunct="1">
        <a:lnSpc>
          <a:spcPct val="100000"/>
        </a:lnSpc>
        <a:defRPr sz="1100" b="0" i="0" kern="100">
          <a:solidFill>
            <a:srgbClr val="000000"/>
          </a:solidFill>
          <a:latin typeface="Arial"/>
          <a:ea typeface="Arial"/>
          <a:cs typeface="Arial"/>
        </a:defRPr>
      </a:lvl8pPr>
      <a:lvl9pPr marL="2286000" indent="0" algn="l" defTabSz="285750" rtl="0" eaLnBrk="1" latinLnBrk="0" hangingPunct="1">
        <a:lnSpc>
          <a:spcPct val="100000"/>
        </a:lnSpc>
        <a:defRPr sz="1100" b="0" i="0" kern="100">
          <a:solidFill>
            <a:srgbClr val="000000"/>
          </a:solidFill>
          <a:latin typeface="Arial"/>
          <a:ea typeface="Arial"/>
          <a:cs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480" y="273600"/>
            <a:ext cx="10972440" cy="1144800"/>
          </a:xfrm>
          <a:prstGeom prst="rect">
            <a:avLst/>
          </a:prstGeom>
          <a:noFill/>
          <a:ln w="9525">
            <a:noFill/>
            <a:prstDash val="solid"/>
          </a:ln>
        </p:spPr>
        <p:txBody>
          <a:bodyPr lIns="0" tIns="0" rIns="0" bIns="0" anchor="ctr"/>
          <a:lstStyle>
            <a:defPPr/>
            <a:lvl1pPr marL="0" inden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buNone/>
            </a:pPr>
            <a:r>
              <a:t>Cliquer pour modifier le style du titre principal</a:t>
            </a:r>
          </a:p>
        </p:txBody>
      </p:sp>
      <p:sp>
        <p:nvSpPr>
          <p:cNvPr id="3" name="Espace réservé du texte 2"/>
          <p:cNvSpPr>
            <a:spLocks noGrp="1"/>
          </p:cNvSpPr>
          <p:nvPr>
            <p:ph type="body"/>
          </p:nvPr>
        </p:nvSpPr>
        <p:spPr>
          <a:xfrm>
            <a:off x="609480" y="1604520"/>
            <a:ext cx="10972440" cy="3977280"/>
          </a:xfrm>
          <a:prstGeom prst="rect">
            <a:avLst/>
          </a:prstGeom>
          <a:noFill/>
          <a:ln w="9525">
            <a:noFill/>
            <a:prstDash val="solid"/>
          </a:ln>
        </p:spPr>
        <p:txBody>
          <a:bodyPr lIns="0" tIns="0" rIns="0" bIns="0" anchor="t"/>
          <a:lstStyle>
            <a:defPPr/>
            <a:lvl1pPr marL="285750" marR="0" indent="-285750">
              <a:buChar char="●"/>
              <a:defRPr/>
            </a:lvl1pPr>
            <a:lvl2pPr marL="571500" marR="0" indent="-285750">
              <a:buChar char="○"/>
              <a:defRPr/>
            </a:lvl2pPr>
            <a:lvl3pPr marL="857250" marR="0" indent="-285750">
              <a:buChar char="■"/>
              <a:defRPr/>
            </a:lvl3pPr>
            <a:lvl4pPr marL="1143000" marR="0" indent="-285750">
              <a:buChar char="●"/>
              <a:defRPr/>
            </a:lvl4pPr>
            <a:lvl5pPr marL="1428750" marR="0" indent="-285750">
              <a:buChar char="○"/>
              <a:defRPr/>
            </a:lvl5pPr>
            <a:lvl6pPr marL="1714500" marR="0" indent="-285750">
              <a:buChar char="■"/>
              <a:defRPr/>
            </a:lvl6pPr>
            <a:lvl7pPr marL="2000250" marR="0" indent="-285750">
              <a:buChar char="●"/>
              <a:defRPr/>
            </a:lvl7pPr>
            <a:lvl8pPr marL="2286000" marR="0" indent="-285750">
              <a:buChar char="○"/>
              <a:defRPr/>
            </a:lvl8pPr>
            <a:lvl9pPr marL="2571750" marR="0" indent="-285750">
              <a:buChar char="■"/>
              <a:defRPr/>
            </a:lvl9pPr>
          </a:lstStyle>
          <a:p>
            <a:r>
              <a:t>Premier niveau</a:t>
            </a:r>
          </a:p>
          <a:p>
            <a:pPr lvl="1"/>
            <a:r>
              <a:t>Deuxième niveau</a:t>
            </a:r>
          </a:p>
          <a:p>
            <a:pPr lvl="2"/>
            <a:r>
              <a:t>Troisième niveau</a:t>
            </a:r>
          </a:p>
          <a:p>
            <a:pPr lvl="3"/>
            <a:r>
              <a:t>Quatrième niveau</a:t>
            </a:r>
          </a:p>
          <a:p>
            <a:pPr lvl="4"/>
            <a:r>
              <a:t>Cinquième niveau</a:t>
            </a:r>
          </a:p>
          <a:p>
            <a:pPr lvl="5"/>
            <a:r>
              <a:t>Sixième niveau</a:t>
            </a:r>
          </a:p>
          <a:p>
            <a:pPr lvl="6"/>
            <a:r>
              <a:t>Septième niveau</a:t>
            </a:r>
          </a:p>
          <a:p>
            <a:pPr lvl="7"/>
            <a:r>
              <a:t>Huitième niveau</a:t>
            </a:r>
          </a:p>
          <a:p>
            <a:pPr lvl="8"/>
            <a:r>
              <a:t>Neuvième niveau</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a:defRPr lang="fr-FR"/>
      </a:defPPr>
      <a:lvl1pPr marL="0" indent="0" algn="l" defTabSz="285750" rtl="0" eaLnBrk="1" latinLnBrk="0" hangingPunct="1">
        <a:lnSpc>
          <a:spcPct val="100000"/>
        </a:lnSpc>
        <a:buNone/>
        <a:defRPr sz="1100" b="0" i="0" kern="100">
          <a:solidFill>
            <a:srgbClr val="000000"/>
          </a:solidFill>
          <a:latin typeface="Arial"/>
          <a:ea typeface="Arial"/>
          <a:cs typeface="Arial"/>
        </a:defRPr>
      </a:lvl1pPr>
      <a:lvl2pPr>
        <a:buNone/>
        <a:defRPr/>
      </a:lvl2pPr>
      <a:lvl3pPr>
        <a:buNone/>
        <a:defRPr/>
      </a:lvl3pPr>
      <a:lvl4pPr>
        <a:buNone/>
        <a:defRPr/>
      </a:lvl4pPr>
      <a:lvl5pPr>
        <a:buNone/>
        <a:defRPr/>
      </a:lvl5pPr>
      <a:lvl6pPr>
        <a:buNone/>
        <a:defRPr/>
      </a:lvl6pPr>
      <a:lvl7pPr>
        <a:buNone/>
        <a:defRPr/>
      </a:lvl7pPr>
      <a:lvl8pPr>
        <a:buNone/>
        <a:defRPr/>
      </a:lvl8pPr>
      <a:lvl9pPr>
        <a:buNone/>
        <a:defRPr/>
      </a:lvl9pPr>
    </p:titleStyle>
    <p:bodyStyle>
      <a:defPPr>
        <a:defRPr lang="fr-FR"/>
      </a:defPPr>
      <a:lvl1pPr marL="285750" marR="0" indent="-285750" algn="l" defTabSz="285750" rtl="0" eaLnBrk="1" latinLnBrk="0" hangingPunct="1">
        <a:lnSpc>
          <a:spcPct val="100000"/>
        </a:lnSpc>
        <a:buChar char="●"/>
        <a:defRPr sz="1100" b="0" i="0" kern="100">
          <a:solidFill>
            <a:srgbClr val="000000"/>
          </a:solidFill>
          <a:latin typeface="Arial"/>
          <a:ea typeface="Arial"/>
          <a:cs typeface="Arial"/>
        </a:defRPr>
      </a:lvl1pPr>
      <a:lvl2pPr marL="571500" marR="0" indent="-285750" algn="l" defTabSz="285750" rtl="0" eaLnBrk="1" latinLnBrk="0" hangingPunct="1">
        <a:lnSpc>
          <a:spcPct val="100000"/>
        </a:lnSpc>
        <a:buChar char="○"/>
        <a:defRPr sz="1100" b="0" i="0" kern="100">
          <a:solidFill>
            <a:srgbClr val="000000"/>
          </a:solidFill>
          <a:latin typeface="Arial"/>
          <a:ea typeface="Arial"/>
          <a:cs typeface="Arial"/>
        </a:defRPr>
      </a:lvl2pPr>
      <a:lvl3pPr marL="857250" marR="0" indent="-285750" algn="l" defTabSz="285750" rtl="0" eaLnBrk="1" latinLnBrk="0" hangingPunct="1">
        <a:lnSpc>
          <a:spcPct val="100000"/>
        </a:lnSpc>
        <a:buChar char="■"/>
        <a:defRPr sz="1100" b="0" i="0" kern="100">
          <a:solidFill>
            <a:srgbClr val="000000"/>
          </a:solidFill>
          <a:latin typeface="Arial"/>
          <a:ea typeface="Arial"/>
          <a:cs typeface="Arial"/>
        </a:defRPr>
      </a:lvl3pPr>
      <a:lvl4pPr marL="1143000" marR="0" indent="-285750" algn="l" defTabSz="285750" rtl="0" eaLnBrk="1" latinLnBrk="0" hangingPunct="1">
        <a:lnSpc>
          <a:spcPct val="100000"/>
        </a:lnSpc>
        <a:buChar char="●"/>
        <a:defRPr sz="1100" b="0" i="0" kern="100">
          <a:solidFill>
            <a:srgbClr val="000000"/>
          </a:solidFill>
          <a:latin typeface="Arial"/>
          <a:ea typeface="Arial"/>
          <a:cs typeface="Arial"/>
        </a:defRPr>
      </a:lvl4pPr>
      <a:lvl5pPr marL="1428750" marR="0" indent="-285750" algn="l" defTabSz="285750" rtl="0" eaLnBrk="1" latinLnBrk="0" hangingPunct="1">
        <a:lnSpc>
          <a:spcPct val="100000"/>
        </a:lnSpc>
        <a:buChar char="○"/>
        <a:defRPr sz="1100" b="0" i="0" kern="100">
          <a:solidFill>
            <a:srgbClr val="000000"/>
          </a:solidFill>
          <a:latin typeface="Arial"/>
          <a:ea typeface="Arial"/>
          <a:cs typeface="Arial"/>
        </a:defRPr>
      </a:lvl5pPr>
      <a:lvl6pPr marL="1714500" marR="0" indent="-285750" algn="l" defTabSz="285750" rtl="0" eaLnBrk="1" latinLnBrk="0" hangingPunct="1">
        <a:lnSpc>
          <a:spcPct val="100000"/>
        </a:lnSpc>
        <a:buChar char="■"/>
        <a:defRPr sz="1100" b="0" i="0" kern="100">
          <a:solidFill>
            <a:srgbClr val="000000"/>
          </a:solidFill>
          <a:latin typeface="Arial"/>
          <a:ea typeface="Arial"/>
          <a:cs typeface="Arial"/>
        </a:defRPr>
      </a:lvl6pPr>
      <a:lvl7pPr marL="2000250" marR="0" indent="-285750" algn="l" defTabSz="285750" rtl="0" eaLnBrk="1" latinLnBrk="0" hangingPunct="1">
        <a:lnSpc>
          <a:spcPct val="100000"/>
        </a:lnSpc>
        <a:buChar char="●"/>
        <a:defRPr sz="1100" b="0" i="0" kern="100">
          <a:solidFill>
            <a:srgbClr val="000000"/>
          </a:solidFill>
          <a:latin typeface="Arial"/>
          <a:ea typeface="Arial"/>
          <a:cs typeface="Arial"/>
        </a:defRPr>
      </a:lvl7pPr>
      <a:lvl8pPr marL="2286000" marR="0" indent="-285750" algn="l" defTabSz="285750" rtl="0" eaLnBrk="1" latinLnBrk="0" hangingPunct="1">
        <a:lnSpc>
          <a:spcPct val="100000"/>
        </a:lnSpc>
        <a:buChar char="○"/>
        <a:defRPr sz="1100" b="0" i="0" kern="100">
          <a:solidFill>
            <a:srgbClr val="000000"/>
          </a:solidFill>
          <a:latin typeface="Arial"/>
          <a:ea typeface="Arial"/>
          <a:cs typeface="Arial"/>
        </a:defRPr>
      </a:lvl8pPr>
      <a:lvl9pPr marL="2571750" marR="0" indent="-285750" algn="l" defTabSz="285750" rtl="0" eaLnBrk="1" latinLnBrk="0" hangingPunct="1">
        <a:lnSpc>
          <a:spcPct val="100000"/>
        </a:lnSpc>
        <a:buChar char="■"/>
        <a:defRPr sz="1100" b="0" i="0" kern="100">
          <a:solidFill>
            <a:srgbClr val="000000"/>
          </a:solidFill>
          <a:latin typeface="Arial"/>
          <a:ea typeface="Arial"/>
          <a:cs typeface="Arial"/>
        </a:defRPr>
      </a:lvl9pPr>
    </p:bodyStyle>
    <p:otherStyle>
      <a:defPPr>
        <a:defRPr lang="fr-FR"/>
      </a:defPPr>
      <a:lvl1pPr marL="0" indent="0" algn="l" defTabSz="285750" rtl="0" eaLnBrk="1" latinLnBrk="0" hangingPunct="1">
        <a:lnSpc>
          <a:spcPct val="100000"/>
        </a:lnSpc>
        <a:defRPr sz="1100" b="0" i="0" kern="100">
          <a:solidFill>
            <a:srgbClr val="000000"/>
          </a:solidFill>
          <a:latin typeface="Arial"/>
          <a:ea typeface="Arial"/>
          <a:cs typeface="Arial"/>
        </a:defRPr>
      </a:lvl1pPr>
      <a:lvl2pPr marL="285750" indent="0" algn="l" defTabSz="285750" rtl="0" eaLnBrk="1" latinLnBrk="0" hangingPunct="1">
        <a:lnSpc>
          <a:spcPct val="100000"/>
        </a:lnSpc>
        <a:defRPr sz="1100" b="0" i="0" kern="100">
          <a:solidFill>
            <a:srgbClr val="000000"/>
          </a:solidFill>
          <a:latin typeface="Arial"/>
          <a:ea typeface="Arial"/>
          <a:cs typeface="Arial"/>
        </a:defRPr>
      </a:lvl2pPr>
      <a:lvl3pPr marL="571500" indent="0" algn="l" defTabSz="285750" rtl="0" eaLnBrk="1" latinLnBrk="0" hangingPunct="1">
        <a:lnSpc>
          <a:spcPct val="100000"/>
        </a:lnSpc>
        <a:defRPr sz="1100" b="0" i="0" kern="100">
          <a:solidFill>
            <a:srgbClr val="000000"/>
          </a:solidFill>
          <a:latin typeface="Arial"/>
          <a:ea typeface="Arial"/>
          <a:cs typeface="Arial"/>
        </a:defRPr>
      </a:lvl3pPr>
      <a:lvl4pPr marL="857250" indent="0" algn="l" defTabSz="285750" rtl="0" eaLnBrk="1" latinLnBrk="0" hangingPunct="1">
        <a:lnSpc>
          <a:spcPct val="100000"/>
        </a:lnSpc>
        <a:defRPr sz="1100" b="0" i="0" kern="100">
          <a:solidFill>
            <a:srgbClr val="000000"/>
          </a:solidFill>
          <a:latin typeface="Arial"/>
          <a:ea typeface="Arial"/>
          <a:cs typeface="Arial"/>
        </a:defRPr>
      </a:lvl4pPr>
      <a:lvl5pPr marL="1143000" indent="0" algn="l" defTabSz="285750" rtl="0" eaLnBrk="1" latinLnBrk="0" hangingPunct="1">
        <a:lnSpc>
          <a:spcPct val="100000"/>
        </a:lnSpc>
        <a:defRPr sz="1100" b="0" i="0" kern="100">
          <a:solidFill>
            <a:srgbClr val="000000"/>
          </a:solidFill>
          <a:latin typeface="Arial"/>
          <a:ea typeface="Arial"/>
          <a:cs typeface="Arial"/>
        </a:defRPr>
      </a:lvl5pPr>
      <a:lvl6pPr marL="1428750" indent="0" algn="l" defTabSz="285750" rtl="0" eaLnBrk="1" latinLnBrk="0" hangingPunct="1">
        <a:lnSpc>
          <a:spcPct val="100000"/>
        </a:lnSpc>
        <a:defRPr sz="1100" b="0" i="0" kern="100">
          <a:solidFill>
            <a:srgbClr val="000000"/>
          </a:solidFill>
          <a:latin typeface="Arial"/>
          <a:ea typeface="Arial"/>
          <a:cs typeface="Arial"/>
        </a:defRPr>
      </a:lvl6pPr>
      <a:lvl7pPr marL="1714500" indent="0" algn="l" defTabSz="285750" rtl="0" eaLnBrk="1" latinLnBrk="0" hangingPunct="1">
        <a:lnSpc>
          <a:spcPct val="100000"/>
        </a:lnSpc>
        <a:defRPr sz="1100" b="0" i="0" kern="100">
          <a:solidFill>
            <a:srgbClr val="000000"/>
          </a:solidFill>
          <a:latin typeface="Arial"/>
          <a:ea typeface="Arial"/>
          <a:cs typeface="Arial"/>
        </a:defRPr>
      </a:lvl7pPr>
      <a:lvl8pPr marL="2000250" indent="0" algn="l" defTabSz="285750" rtl="0" eaLnBrk="1" latinLnBrk="0" hangingPunct="1">
        <a:lnSpc>
          <a:spcPct val="100000"/>
        </a:lnSpc>
        <a:defRPr sz="1100" b="0" i="0" kern="100">
          <a:solidFill>
            <a:srgbClr val="000000"/>
          </a:solidFill>
          <a:latin typeface="Arial"/>
          <a:ea typeface="Arial"/>
          <a:cs typeface="Arial"/>
        </a:defRPr>
      </a:lvl8pPr>
      <a:lvl9pPr marL="2286000" indent="0" algn="l" defTabSz="285750" rtl="0" eaLnBrk="1" latinLnBrk="0" hangingPunct="1">
        <a:lnSpc>
          <a:spcPct val="100000"/>
        </a:lnSpc>
        <a:defRPr sz="1100" b="0" i="0" kern="100">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openxmlformats.org/officeDocument/2006/relationships/slideLayout" Target="../slideLayouts/slideLayout25.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5.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mailto:admin@cigue.ch"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mailto:euredice@cigue.ch" TargetMode="External"/><Relationship Id="rId5" Type="http://schemas.openxmlformats.org/officeDocument/2006/relationships/hyperlink" Target="mailto:info@cigue.ch" TargetMode="External"/><Relationship Id="rId4" Type="http://schemas.openxmlformats.org/officeDocument/2006/relationships/hyperlink" Target="mailto:leila@cigue.c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emea01.safelinks.protection.outlook.com/?url=https%3A%2F%2Fwww.ge.ch%2Fvotations%2F20250928%2F&amp;data=05%7C02%7C%7Cc9d309243ca949dc540d08ddfbb4fda9%7C84df9e7fe9f640afb435aaaaaaaaaaaa%7C1%7C0%7C638943480173759609%7CUnknown%7CTWFpbGZsb3d8eyJFbXB0eU1hcGkiOnRydWUsIlYiOiIwLjAuMDAwMCIsIlAiOiJXaW4zMiIsIkFOIjoiTWFpbCIsIldUIjoyfQ%3D%3D%7C0%7C%7C%7C&amp;sdata=8ktqNqJN20deYjqVIO5gxRxxeWfWREHvm8B4iPstCRA%3D&amp;reserved=0" TargetMode="External"/><Relationship Id="rId5" Type="http://schemas.openxmlformats.org/officeDocument/2006/relationships/hyperlink" Target="https://emea01.safelinks.protection.outlook.com/?url=https%3A%2F%2Fmaps.app.goo.gl%2F7NNir2hky3K3GNz49&amp;data=05%7C02%7C%7Cc9d309243ca949dc540d08ddfbb4fda9%7C84df9e7fe9f640afb435aaaaaaaaaaaa%7C1%7C0%7C638943480173737138%7CUnknown%7CTWFpbGZsb3d8eyJFbXB0eU1hcGkiOnRydWUsIlYiOiIwLjAuMDAwMCIsIlAiOiJXaW4zMiIsIkFOIjoiTWFpbCIsIldUIjoyfQ%3D%3D%7C0%7C%7C%7C&amp;sdata=18Kryhm8PV8zwsP%2BKPLwGEEe43Inmq6PIfJPr6lgcZ8%3D&amp;reserved=0" TargetMode="External"/><Relationship Id="rId4" Type="http://schemas.openxmlformats.org/officeDocument/2006/relationships/hyperlink" Target="http://www.cooperatives-oui.c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5.xml"/><Relationship Id="rId4" Type="http://schemas.openxmlformats.org/officeDocument/2006/relationships/hyperlink" Target="https://noms-geographiques.app.ge.ch/voie/geneve/passage-nora-sylver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880" y="1122480"/>
            <a:ext cx="9143280" cy="2386800"/>
          </a:xfrm>
          <a:prstGeom prst="rect">
            <a:avLst/>
          </a:prstGeom>
          <a:noFill/>
          <a:ln w="0">
            <a:noFill/>
            <a:prstDash val="solid"/>
          </a:ln>
        </p:spPr>
        <p:txBody>
          <a:bodyPr lIns="91440" tIns="45720" rIns="91440" bIns="45720" anchor="t"/>
          <a:lstStyle/>
          <a:p>
            <a:pPr>
              <a:buNone/>
            </a:pPr>
            <a:endParaRPr/>
          </a:p>
        </p:txBody>
      </p:sp>
      <p:sp>
        <p:nvSpPr>
          <p:cNvPr id="3" name="Rectangle 2"/>
          <p:cNvSpPr/>
          <p:nvPr/>
        </p:nvSpPr>
        <p:spPr>
          <a:xfrm>
            <a:off x="1523880" y="3602160"/>
            <a:ext cx="9143280" cy="1654920"/>
          </a:xfrm>
          <a:prstGeom prst="rect">
            <a:avLst/>
          </a:prstGeom>
          <a:noFill/>
          <a:ln w="0">
            <a:noFill/>
            <a:prstDash val="solid"/>
          </a:ln>
        </p:spPr>
        <p:txBody>
          <a:bodyPr lIns="91440" tIns="45720" rIns="91440" bIns="45720" anchor="t"/>
          <a:lstStyle/>
          <a:p>
            <a:pPr>
              <a:buNone/>
            </a:pPr>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r="-305" b="49153"/>
          <a:stretch/>
        </p:blipFill>
        <p:spPr>
          <a:xfrm>
            <a:off x="-76320" y="-402840"/>
            <a:ext cx="12343680" cy="7825320"/>
          </a:xfrm>
          <a:prstGeom prst="rect">
            <a:avLst/>
          </a:prstGeom>
          <a:ln w="0">
            <a:noFill/>
            <a:prstDash val="solid"/>
          </a:ln>
          <a:extLst>
            <a:ext uri="{53640926-AAD7-44D8-BBD7-CCE9431645EC}">
              <a14:shadowObscured xmlns:a14="http://schemas.microsoft.com/office/drawing/2010/main"/>
            </a:ext>
          </a:extLst>
        </p:spPr>
      </p:pic>
      <p:sp>
        <p:nvSpPr>
          <p:cNvPr id="5" name="Rectangle 4"/>
          <p:cNvSpPr/>
          <p:nvPr/>
        </p:nvSpPr>
        <p:spPr>
          <a:xfrm>
            <a:off x="8328600" y="1030320"/>
            <a:ext cx="3862800" cy="821160"/>
          </a:xfrm>
          <a:prstGeom prst="rect">
            <a:avLst/>
          </a:prstGeom>
          <a:noFill/>
          <a:ln w="0">
            <a:noFill/>
            <a:prstDash val="solid"/>
          </a:ln>
        </p:spPr>
        <p:txBody>
          <a:bodyPr lIns="90000" tIns="45000" rIns="90000" bIns="45000" anchor="t"/>
          <a:lstStyle/>
          <a:p>
            <a:pPr>
              <a:buNone/>
            </a:pPr>
            <a:r>
              <a:rPr sz="4800" strike="noStrike" dirty="0" err="1">
                <a:solidFill>
                  <a:srgbClr val="000000"/>
                </a:solidFill>
                <a:latin typeface="Aptos"/>
                <a:ea typeface="DejaVu Sans"/>
                <a:cs typeface="DejaVu Sans"/>
              </a:rPr>
              <a:t>Bienvenue</a:t>
            </a:r>
            <a:r>
              <a:rPr sz="4800" b="0" strike="noStrike" dirty="0">
                <a:solidFill>
                  <a:srgbClr val="000000"/>
                </a:solidFill>
                <a:latin typeface="Aptos"/>
                <a:ea typeface="DejaVu Sans"/>
                <a:cs typeface="DejaVu Sans"/>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Capture d’écran 2025-09-23 à 17.31.47.png" descr="Capture d’écran 2025-09-23 à 17.31.47.png"/>
          <p:cNvPicPr>
            <a:picLocks noChangeAspect="1"/>
          </p:cNvPicPr>
          <p:nvPr/>
        </p:nvPicPr>
        <p:blipFill>
          <a:blip r:embed="rId2"/>
          <a:stretch>
            <a:fillRect/>
          </a:stretch>
        </p:blipFill>
        <p:spPr>
          <a:xfrm>
            <a:off x="2845873" y="0"/>
            <a:ext cx="7154602" cy="6858000"/>
          </a:xfrm>
          <a:prstGeom prst="rect">
            <a:avLst/>
          </a:prstGeom>
          <a:ln w="12700">
            <a:miter lim="400000"/>
          </a:ln>
        </p:spPr>
      </p:pic>
      <p:sp>
        <p:nvSpPr>
          <p:cNvPr id="299" name="Rectangle"/>
          <p:cNvSpPr/>
          <p:nvPr/>
        </p:nvSpPr>
        <p:spPr>
          <a:xfrm>
            <a:off x="3424766" y="1655233"/>
            <a:ext cx="1532898" cy="1625005"/>
          </a:xfrm>
          <a:prstGeom prst="rect">
            <a:avLst/>
          </a:prstGeom>
          <a:solidFill>
            <a:schemeClr val="accent4">
              <a:lumOff val="24313"/>
              <a:alpha val="40000"/>
            </a:schemeClr>
          </a:solidFill>
          <a:ln w="12700">
            <a:miter lim="400000"/>
          </a:ln>
        </p:spPr>
        <p:txBody>
          <a:bodyPr lIns="45719" rIns="45719" anchor="ctr"/>
          <a:lstStyle/>
          <a:p>
            <a:endParaRPr/>
          </a:p>
        </p:txBody>
      </p:sp>
      <p:sp>
        <p:nvSpPr>
          <p:cNvPr id="300" name="Rectangle"/>
          <p:cNvSpPr/>
          <p:nvPr/>
        </p:nvSpPr>
        <p:spPr>
          <a:xfrm>
            <a:off x="6354233" y="359833"/>
            <a:ext cx="2350427" cy="1245295"/>
          </a:xfrm>
          <a:prstGeom prst="rect">
            <a:avLst/>
          </a:prstGeom>
          <a:solidFill>
            <a:schemeClr val="accent5">
              <a:lumOff val="23235"/>
              <a:alpha val="40000"/>
            </a:schemeClr>
          </a:solidFill>
          <a:ln w="12700">
            <a:miter lim="400000"/>
          </a:ln>
        </p:spPr>
        <p:txBody>
          <a:bodyPr lIns="45719" rIns="45719" anchor="ctr"/>
          <a:lstStyle/>
          <a:p>
            <a:endParaRPr/>
          </a:p>
        </p:txBody>
      </p:sp>
      <p:sp>
        <p:nvSpPr>
          <p:cNvPr id="301" name="Rectangle"/>
          <p:cNvSpPr/>
          <p:nvPr/>
        </p:nvSpPr>
        <p:spPr>
          <a:xfrm>
            <a:off x="6795327" y="1605855"/>
            <a:ext cx="1909333" cy="676607"/>
          </a:xfrm>
          <a:prstGeom prst="rect">
            <a:avLst/>
          </a:prstGeom>
          <a:solidFill>
            <a:schemeClr val="accent5">
              <a:lumOff val="23235"/>
              <a:alpha val="40000"/>
            </a:schemeClr>
          </a:solidFill>
          <a:ln w="12700">
            <a:miter lim="400000"/>
          </a:ln>
        </p:spPr>
        <p:txBody>
          <a:bodyPr lIns="45719" rIns="45719" anchor="ctr"/>
          <a:lstStyle/>
          <a:p>
            <a:endParaRPr/>
          </a:p>
        </p:txBody>
      </p:sp>
      <p:sp>
        <p:nvSpPr>
          <p:cNvPr id="302" name="Rectangle"/>
          <p:cNvSpPr/>
          <p:nvPr/>
        </p:nvSpPr>
        <p:spPr>
          <a:xfrm>
            <a:off x="3424766" y="3340100"/>
            <a:ext cx="1532898" cy="1625005"/>
          </a:xfrm>
          <a:prstGeom prst="rect">
            <a:avLst/>
          </a:prstGeom>
          <a:solidFill>
            <a:schemeClr val="accent3">
              <a:lumOff val="22941"/>
              <a:alpha val="40000"/>
            </a:schemeClr>
          </a:solidFill>
          <a:ln w="12700">
            <a:miter lim="400000"/>
          </a:ln>
        </p:spPr>
        <p:txBody>
          <a:bodyPr lIns="45719" rIns="45719" anchor="ctr"/>
          <a:lstStyle/>
          <a:p>
            <a:endParaRPr/>
          </a:p>
        </p:txBody>
      </p:sp>
      <p:sp>
        <p:nvSpPr>
          <p:cNvPr id="303" name="Rectangle"/>
          <p:cNvSpPr/>
          <p:nvPr/>
        </p:nvSpPr>
        <p:spPr>
          <a:xfrm>
            <a:off x="3424766" y="5024966"/>
            <a:ext cx="1532898" cy="1625006"/>
          </a:xfrm>
          <a:prstGeom prst="rect">
            <a:avLst/>
          </a:prstGeom>
          <a:solidFill>
            <a:schemeClr val="accent6">
              <a:lumOff val="18921"/>
              <a:alpha val="40000"/>
            </a:schemeClr>
          </a:solidFill>
          <a:ln w="12700">
            <a:miter lim="400000"/>
          </a:ln>
        </p:spPr>
        <p:txBody>
          <a:bodyPr lIns="45719" rIns="45719" anchor="ctr"/>
          <a:lstStyle/>
          <a:p>
            <a:endParaRPr/>
          </a:p>
        </p:txBody>
      </p:sp>
      <p:sp>
        <p:nvSpPr>
          <p:cNvPr id="304" name="Etage 1"/>
          <p:cNvSpPr txBox="1"/>
          <p:nvPr/>
        </p:nvSpPr>
        <p:spPr>
          <a:xfrm>
            <a:off x="262841" y="6243498"/>
            <a:ext cx="1313254" cy="447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lnSpc>
                <a:spcPct val="90000"/>
              </a:lnSpc>
              <a:spcBef>
                <a:spcPts val="1000"/>
              </a:spcBef>
              <a:defRPr sz="2500"/>
            </a:lvl1pPr>
          </a:lstStyle>
          <a:p>
            <a:r>
              <a:t>Etage 1</a:t>
            </a:r>
          </a:p>
        </p:txBody>
      </p:sp>
      <p:sp>
        <p:nvSpPr>
          <p:cNvPr id="305" name="Quai Vernets"/>
          <p:cNvSpPr txBox="1"/>
          <p:nvPr/>
        </p:nvSpPr>
        <p:spPr>
          <a:xfrm>
            <a:off x="262841" y="5791312"/>
            <a:ext cx="2076990" cy="447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lnSpc>
                <a:spcPct val="90000"/>
              </a:lnSpc>
              <a:spcBef>
                <a:spcPts val="1000"/>
              </a:spcBef>
              <a:defRPr sz="2500" b="1"/>
            </a:lvl1pPr>
          </a:lstStyle>
          <a:p>
            <a:r>
              <a:t>Quai Vernets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sp>
        <p:nvSpPr>
          <p:cNvPr id="308" name="Présentation des futurs immeubles"/>
          <p:cNvSpPr txBox="1"/>
          <p:nvPr/>
        </p:nvSpPr>
        <p:spPr>
          <a:xfrm>
            <a:off x="883080" y="674080"/>
            <a:ext cx="10424881" cy="706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nchor="ctr">
            <a:spAutoFit/>
          </a:bodyPr>
          <a:lstStyle>
            <a:lvl1pPr>
              <a:lnSpc>
                <a:spcPct val="90000"/>
              </a:lnSpc>
              <a:defRPr sz="4400"/>
            </a:lvl1pPr>
          </a:lstStyle>
          <a:p>
            <a:r>
              <a:t>Présentation des futurs immeubles</a:t>
            </a:r>
          </a:p>
        </p:txBody>
      </p:sp>
      <p:sp>
        <p:nvSpPr>
          <p:cNvPr id="309" name="Quai Vernets - détail des logements…"/>
          <p:cNvSpPr txBox="1"/>
          <p:nvPr/>
        </p:nvSpPr>
        <p:spPr>
          <a:xfrm>
            <a:off x="593041" y="1658798"/>
            <a:ext cx="11120615" cy="4163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a:lnSpc>
                <a:spcPct val="90000"/>
              </a:lnSpc>
              <a:spcBef>
                <a:spcPts val="1000"/>
              </a:spcBef>
              <a:defRPr sz="3200" b="1"/>
            </a:pPr>
            <a:r>
              <a:rPr dirty="0"/>
              <a:t>Quai Vernets - </a:t>
            </a:r>
            <a:r>
              <a:rPr dirty="0" err="1"/>
              <a:t>détail</a:t>
            </a:r>
            <a:r>
              <a:rPr dirty="0"/>
              <a:t> des </a:t>
            </a:r>
            <a:r>
              <a:rPr dirty="0" err="1"/>
              <a:t>logements</a:t>
            </a:r>
            <a:endParaRPr dirty="0"/>
          </a:p>
          <a:p>
            <a:pPr>
              <a:lnSpc>
                <a:spcPct val="90000"/>
              </a:lnSpc>
              <a:spcBef>
                <a:spcPts val="1000"/>
              </a:spcBef>
              <a:defRPr sz="2500"/>
            </a:pPr>
            <a:r>
              <a:rPr dirty="0" err="1"/>
              <a:t>Etages</a:t>
            </a:r>
            <a:r>
              <a:rPr dirty="0"/>
              <a:t> 2 à 9 &gt; colocations de 11 </a:t>
            </a:r>
            <a:r>
              <a:rPr dirty="0" err="1"/>
              <a:t>pièces</a:t>
            </a:r>
            <a:r>
              <a:rPr dirty="0"/>
              <a:t> : </a:t>
            </a:r>
          </a:p>
          <a:p>
            <a:pPr marL="631657" lvl="1" indent="-250657">
              <a:lnSpc>
                <a:spcPct val="90000"/>
              </a:lnSpc>
              <a:spcBef>
                <a:spcPts val="1000"/>
              </a:spcBef>
              <a:buSzPct val="100000"/>
              <a:buChar char="•"/>
              <a:defRPr sz="2200"/>
            </a:pPr>
            <a:r>
              <a:rPr dirty="0"/>
              <a:t>9 </a:t>
            </a:r>
            <a:r>
              <a:rPr dirty="0" err="1"/>
              <a:t>chambres</a:t>
            </a:r>
            <a:r>
              <a:rPr dirty="0"/>
              <a:t> (entre 12 et 14 m2) ; </a:t>
            </a:r>
          </a:p>
          <a:p>
            <a:pPr marL="631657" lvl="1" indent="-250657">
              <a:lnSpc>
                <a:spcPct val="90000"/>
              </a:lnSpc>
              <a:spcBef>
                <a:spcPts val="1000"/>
              </a:spcBef>
              <a:buSzPct val="100000"/>
              <a:buChar char="•"/>
              <a:defRPr sz="2200"/>
            </a:pPr>
            <a:r>
              <a:rPr dirty="0"/>
              <a:t>Séjour-cuisine de 45 m2, </a:t>
            </a:r>
            <a:r>
              <a:rPr dirty="0" err="1"/>
              <a:t>partagé</a:t>
            </a:r>
            <a:endParaRPr dirty="0"/>
          </a:p>
          <a:p>
            <a:pPr>
              <a:lnSpc>
                <a:spcPct val="90000"/>
              </a:lnSpc>
              <a:spcBef>
                <a:spcPts val="1000"/>
              </a:spcBef>
              <a:defRPr sz="2500"/>
            </a:pPr>
            <a:r>
              <a:rPr dirty="0" err="1"/>
              <a:t>Etages</a:t>
            </a:r>
            <a:r>
              <a:rPr dirty="0"/>
              <a:t> 2 à 9 &gt; colocation de </a:t>
            </a:r>
            <a:r>
              <a:rPr lang="fr-CH" dirty="0"/>
              <a:t>9</a:t>
            </a:r>
            <a:r>
              <a:rPr dirty="0"/>
              <a:t> </a:t>
            </a:r>
            <a:r>
              <a:rPr dirty="0" err="1"/>
              <a:t>pièces</a:t>
            </a:r>
            <a:r>
              <a:rPr dirty="0"/>
              <a:t> : </a:t>
            </a:r>
          </a:p>
          <a:p>
            <a:pPr marL="631657" lvl="1" indent="-250657">
              <a:lnSpc>
                <a:spcPct val="90000"/>
              </a:lnSpc>
              <a:spcBef>
                <a:spcPts val="1000"/>
              </a:spcBef>
              <a:buSzPct val="100000"/>
              <a:buChar char="•"/>
              <a:defRPr sz="2200"/>
            </a:pPr>
            <a:r>
              <a:rPr lang="fr-CH" dirty="0"/>
              <a:t>7</a:t>
            </a:r>
            <a:r>
              <a:rPr dirty="0"/>
              <a:t> </a:t>
            </a:r>
            <a:r>
              <a:rPr dirty="0" err="1"/>
              <a:t>chambres</a:t>
            </a:r>
            <a:r>
              <a:rPr dirty="0"/>
              <a:t> (entre 12 et 14,5 m2) ; </a:t>
            </a:r>
          </a:p>
          <a:p>
            <a:pPr marL="631657" lvl="1" indent="-250657">
              <a:lnSpc>
                <a:spcPct val="90000"/>
              </a:lnSpc>
              <a:spcBef>
                <a:spcPts val="1000"/>
              </a:spcBef>
              <a:buSzPct val="100000"/>
              <a:buChar char="•"/>
              <a:defRPr sz="2200"/>
            </a:pPr>
            <a:r>
              <a:rPr dirty="0"/>
              <a:t>Séjour-cuisine de 34 m2, </a:t>
            </a:r>
            <a:r>
              <a:rPr dirty="0" err="1"/>
              <a:t>partagé</a:t>
            </a:r>
            <a:endParaRPr dirty="0"/>
          </a:p>
          <a:p>
            <a:pPr>
              <a:lnSpc>
                <a:spcPct val="90000"/>
              </a:lnSpc>
              <a:spcBef>
                <a:spcPts val="1000"/>
              </a:spcBef>
              <a:defRPr sz="2500"/>
            </a:pPr>
            <a:r>
              <a:rPr dirty="0"/>
              <a:t>Public </a:t>
            </a:r>
            <a:r>
              <a:rPr dirty="0" err="1"/>
              <a:t>cible</a:t>
            </a:r>
            <a:r>
              <a:rPr dirty="0"/>
              <a:t> : dans les </a:t>
            </a:r>
            <a:r>
              <a:rPr dirty="0" err="1"/>
              <a:t>critères</a:t>
            </a:r>
            <a:r>
              <a:rPr dirty="0"/>
              <a:t> </a:t>
            </a:r>
            <a:r>
              <a:rPr dirty="0" err="1"/>
              <a:t>Ciguë</a:t>
            </a:r>
            <a:r>
              <a:rPr dirty="0"/>
              <a:t>, postulations </a:t>
            </a:r>
            <a:r>
              <a:rPr dirty="0" err="1"/>
              <a:t>groupées</a:t>
            </a:r>
            <a:r>
              <a:rPr dirty="0"/>
              <a:t> </a:t>
            </a:r>
            <a:endParaRPr sz="2400" dirty="0"/>
          </a:p>
          <a:p>
            <a:pPr>
              <a:lnSpc>
                <a:spcPct val="90000"/>
              </a:lnSpc>
              <a:spcBef>
                <a:spcPts val="1000"/>
              </a:spcBef>
              <a:defRPr sz="2500"/>
            </a:pPr>
            <a:r>
              <a:rPr sz="2400" dirty="0"/>
              <a:t>Loyer </a:t>
            </a:r>
            <a:r>
              <a:rPr sz="2400" dirty="0" err="1"/>
              <a:t>moyen</a:t>
            </a:r>
            <a:r>
              <a:rPr sz="2400" dirty="0"/>
              <a:t> </a:t>
            </a:r>
            <a:r>
              <a:rPr sz="2400" dirty="0" err="1"/>
              <a:t>prévisible</a:t>
            </a:r>
            <a:r>
              <a:rPr sz="2400" dirty="0"/>
              <a:t> (hors charges) : CHF 395-450.-</a:t>
            </a:r>
            <a:r>
              <a:rPr dirty="0"/>
              <a:t> </a:t>
            </a:r>
          </a:p>
        </p:txBody>
      </p:sp>
      <p:sp>
        <p:nvSpPr>
          <p:cNvPr id="310" name="Pyramide"/>
          <p:cNvSpPr/>
          <p:nvPr/>
        </p:nvSpPr>
        <p:spPr>
          <a:xfrm>
            <a:off x="7289974" y="3023516"/>
            <a:ext cx="810523" cy="810968"/>
          </a:xfrm>
          <a:custGeom>
            <a:avLst/>
            <a:gdLst/>
            <a:ahLst/>
            <a:cxnLst>
              <a:cxn ang="0">
                <a:pos x="wd2" y="hd2"/>
              </a:cxn>
              <a:cxn ang="5400000">
                <a:pos x="wd2" y="hd2"/>
              </a:cxn>
              <a:cxn ang="10800000">
                <a:pos x="wd2" y="hd2"/>
              </a:cxn>
              <a:cxn ang="16200000">
                <a:pos x="wd2" y="hd2"/>
              </a:cxn>
            </a:cxnLst>
            <a:rect l="0" t="0" r="r" b="b"/>
            <a:pathLst>
              <a:path w="21574" h="21578" extrusionOk="0">
                <a:moveTo>
                  <a:pt x="10532" y="3"/>
                </a:moveTo>
                <a:cubicBezTo>
                  <a:pt x="10511" y="-4"/>
                  <a:pt x="10486" y="3"/>
                  <a:pt x="10472" y="26"/>
                </a:cubicBezTo>
                <a:lnTo>
                  <a:pt x="13" y="16113"/>
                </a:lnTo>
                <a:cubicBezTo>
                  <a:pt x="-13" y="16153"/>
                  <a:pt x="1" y="16208"/>
                  <a:pt x="43" y="16229"/>
                </a:cubicBezTo>
                <a:lnTo>
                  <a:pt x="10458" y="21570"/>
                </a:lnTo>
                <a:cubicBezTo>
                  <a:pt x="10510" y="21596"/>
                  <a:pt x="10571" y="21558"/>
                  <a:pt x="10571" y="21499"/>
                </a:cubicBezTo>
                <a:lnTo>
                  <a:pt x="10571" y="56"/>
                </a:lnTo>
                <a:cubicBezTo>
                  <a:pt x="10571" y="29"/>
                  <a:pt x="10553" y="9"/>
                  <a:pt x="10532" y="3"/>
                </a:cubicBezTo>
                <a:close/>
                <a:moveTo>
                  <a:pt x="11042" y="4"/>
                </a:moveTo>
                <a:cubicBezTo>
                  <a:pt x="11021" y="11"/>
                  <a:pt x="11005" y="29"/>
                  <a:pt x="11005" y="56"/>
                </a:cubicBezTo>
                <a:lnTo>
                  <a:pt x="11005" y="21499"/>
                </a:lnTo>
                <a:cubicBezTo>
                  <a:pt x="11004" y="21558"/>
                  <a:pt x="11064" y="21596"/>
                  <a:pt x="11116" y="21570"/>
                </a:cubicBezTo>
                <a:lnTo>
                  <a:pt x="21531" y="16229"/>
                </a:lnTo>
                <a:cubicBezTo>
                  <a:pt x="21573" y="16208"/>
                  <a:pt x="21587" y="16153"/>
                  <a:pt x="21561" y="16113"/>
                </a:cubicBezTo>
                <a:lnTo>
                  <a:pt x="11102" y="26"/>
                </a:lnTo>
                <a:cubicBezTo>
                  <a:pt x="11088" y="3"/>
                  <a:pt x="11063" y="-2"/>
                  <a:pt x="11042" y="4"/>
                </a:cubicBezTo>
                <a:close/>
              </a:path>
            </a:pathLst>
          </a:custGeom>
          <a:solidFill>
            <a:srgbClr val="000000"/>
          </a:solidFill>
          <a:ln w="12700">
            <a:miter lim="400000"/>
          </a:ln>
          <a:effectLst>
            <a:outerShdw blurRad="381000" dist="114300" rotWithShape="0">
              <a:srgbClr val="000000">
                <a:alpha val="75000"/>
              </a:srgbClr>
            </a:outerShdw>
          </a:effectLst>
        </p:spPr>
        <p:txBody>
          <a:bodyPr lIns="45719" rIns="45719" anchor="ctr"/>
          <a:lstStyle/>
          <a:p>
            <a:endParaRPr/>
          </a:p>
        </p:txBody>
      </p:sp>
      <p:sp>
        <p:nvSpPr>
          <p:cNvPr id="311" name="NB : Les loyers moyens sont donnés à titre indicatif et sont encore en cours de validation par l’OCLPF. Ils varieront par ailleurs en fonction de la surface et de l’équipement des chambres."/>
          <p:cNvSpPr txBox="1"/>
          <p:nvPr/>
        </p:nvSpPr>
        <p:spPr>
          <a:xfrm>
            <a:off x="8406532" y="2909341"/>
            <a:ext cx="3186211" cy="1039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spcBef>
                <a:spcPts val="1200"/>
              </a:spcBef>
              <a:defRPr sz="1300">
                <a:latin typeface="Helvetica Neue"/>
                <a:ea typeface="Helvetica Neue"/>
                <a:cs typeface="Helvetica Neue"/>
                <a:sym typeface="Helvetica Neue"/>
              </a:defRPr>
            </a:lvl1pPr>
          </a:lstStyle>
          <a:p>
            <a:r>
              <a:t>NB : Les loyers moyens sont donnés à titre indicatif et sont encore en cours de validation par l’OCLPF. Ils varieront par ailleurs en fonction de la surface et de l’équipement des chambres.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Etages 2 à 9"/>
          <p:cNvSpPr txBox="1"/>
          <p:nvPr/>
        </p:nvSpPr>
        <p:spPr>
          <a:xfrm>
            <a:off x="262841" y="6243498"/>
            <a:ext cx="1956588" cy="447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lnSpc>
                <a:spcPct val="90000"/>
              </a:lnSpc>
              <a:spcBef>
                <a:spcPts val="1000"/>
              </a:spcBef>
              <a:defRPr sz="2500"/>
            </a:lvl1pPr>
          </a:lstStyle>
          <a:p>
            <a:r>
              <a:t>Etages 2 à 9</a:t>
            </a:r>
          </a:p>
        </p:txBody>
      </p:sp>
      <p:pic>
        <p:nvPicPr>
          <p:cNvPr id="314" name="Capture d’écran 2025-09-23 à 17.42.55.png" descr="Capture d’écran 2025-09-23 à 17.42.55.png"/>
          <p:cNvPicPr>
            <a:picLocks noChangeAspect="1"/>
          </p:cNvPicPr>
          <p:nvPr/>
        </p:nvPicPr>
        <p:blipFill>
          <a:blip r:embed="rId2"/>
          <a:stretch>
            <a:fillRect/>
          </a:stretch>
        </p:blipFill>
        <p:spPr>
          <a:xfrm>
            <a:off x="2678568" y="-116334"/>
            <a:ext cx="7088765" cy="6858001"/>
          </a:xfrm>
          <a:prstGeom prst="rect">
            <a:avLst/>
          </a:prstGeom>
          <a:ln w="12700">
            <a:miter lim="400000"/>
          </a:ln>
        </p:spPr>
      </p:pic>
      <p:sp>
        <p:nvSpPr>
          <p:cNvPr id="315" name="Rectangle"/>
          <p:cNvSpPr/>
          <p:nvPr/>
        </p:nvSpPr>
        <p:spPr>
          <a:xfrm>
            <a:off x="3289300" y="5659966"/>
            <a:ext cx="1164200" cy="883379"/>
          </a:xfrm>
          <a:prstGeom prst="rect">
            <a:avLst/>
          </a:prstGeom>
          <a:solidFill>
            <a:schemeClr val="accent5">
              <a:lumOff val="23235"/>
              <a:alpha val="40000"/>
            </a:schemeClr>
          </a:solidFill>
          <a:ln w="12700">
            <a:miter lim="400000"/>
          </a:ln>
        </p:spPr>
        <p:txBody>
          <a:bodyPr lIns="45719" rIns="45719" anchor="ctr"/>
          <a:lstStyle/>
          <a:p>
            <a:endParaRPr/>
          </a:p>
        </p:txBody>
      </p:sp>
      <p:sp>
        <p:nvSpPr>
          <p:cNvPr id="316" name="Rectangle"/>
          <p:cNvSpPr/>
          <p:nvPr/>
        </p:nvSpPr>
        <p:spPr>
          <a:xfrm>
            <a:off x="3543300" y="4923366"/>
            <a:ext cx="1261666" cy="702569"/>
          </a:xfrm>
          <a:prstGeom prst="rect">
            <a:avLst/>
          </a:prstGeom>
          <a:solidFill>
            <a:schemeClr val="accent3">
              <a:lumOff val="22941"/>
              <a:alpha val="40000"/>
            </a:schemeClr>
          </a:solidFill>
          <a:ln w="12700">
            <a:miter lim="400000"/>
          </a:ln>
        </p:spPr>
        <p:txBody>
          <a:bodyPr lIns="45719" rIns="45719" anchor="ctr"/>
          <a:lstStyle/>
          <a:p>
            <a:endParaRPr/>
          </a:p>
        </p:txBody>
      </p:sp>
      <p:sp>
        <p:nvSpPr>
          <p:cNvPr id="317" name="Rectangle"/>
          <p:cNvSpPr/>
          <p:nvPr/>
        </p:nvSpPr>
        <p:spPr>
          <a:xfrm>
            <a:off x="3251200" y="4161366"/>
            <a:ext cx="1164200" cy="702569"/>
          </a:xfrm>
          <a:prstGeom prst="rect">
            <a:avLst/>
          </a:prstGeom>
          <a:solidFill>
            <a:schemeClr val="accent5">
              <a:lumOff val="23235"/>
              <a:alpha val="40000"/>
            </a:schemeClr>
          </a:solidFill>
          <a:ln w="12700">
            <a:miter lim="400000"/>
          </a:ln>
        </p:spPr>
        <p:txBody>
          <a:bodyPr lIns="45719" rIns="45719" anchor="ctr"/>
          <a:lstStyle/>
          <a:p>
            <a:endParaRPr/>
          </a:p>
        </p:txBody>
      </p:sp>
      <p:sp>
        <p:nvSpPr>
          <p:cNvPr id="318" name="Rectangle"/>
          <p:cNvSpPr/>
          <p:nvPr/>
        </p:nvSpPr>
        <p:spPr>
          <a:xfrm>
            <a:off x="3251200" y="3412066"/>
            <a:ext cx="1164200" cy="702569"/>
          </a:xfrm>
          <a:prstGeom prst="rect">
            <a:avLst/>
          </a:prstGeom>
          <a:solidFill>
            <a:schemeClr val="accent3">
              <a:lumOff val="22941"/>
              <a:alpha val="40000"/>
            </a:schemeClr>
          </a:solidFill>
          <a:ln w="12700">
            <a:miter lim="400000"/>
          </a:ln>
        </p:spPr>
        <p:txBody>
          <a:bodyPr lIns="45719" rIns="45719" anchor="ctr"/>
          <a:lstStyle/>
          <a:p>
            <a:endParaRPr/>
          </a:p>
        </p:txBody>
      </p:sp>
      <p:sp>
        <p:nvSpPr>
          <p:cNvPr id="319" name="Rectangle"/>
          <p:cNvSpPr/>
          <p:nvPr/>
        </p:nvSpPr>
        <p:spPr>
          <a:xfrm>
            <a:off x="3543300" y="2662766"/>
            <a:ext cx="1261666" cy="702569"/>
          </a:xfrm>
          <a:prstGeom prst="rect">
            <a:avLst/>
          </a:prstGeom>
          <a:solidFill>
            <a:schemeClr val="accent5">
              <a:lumOff val="23235"/>
              <a:alpha val="40000"/>
            </a:schemeClr>
          </a:solidFill>
          <a:ln w="12700">
            <a:miter lim="400000"/>
          </a:ln>
        </p:spPr>
        <p:txBody>
          <a:bodyPr lIns="45719" rIns="45719" anchor="ctr"/>
          <a:lstStyle/>
          <a:p>
            <a:endParaRPr/>
          </a:p>
        </p:txBody>
      </p:sp>
      <p:sp>
        <p:nvSpPr>
          <p:cNvPr id="320" name="Rectangle"/>
          <p:cNvSpPr/>
          <p:nvPr/>
        </p:nvSpPr>
        <p:spPr>
          <a:xfrm>
            <a:off x="3276600" y="1913465"/>
            <a:ext cx="1240400" cy="702569"/>
          </a:xfrm>
          <a:prstGeom prst="rect">
            <a:avLst/>
          </a:prstGeom>
          <a:solidFill>
            <a:schemeClr val="accent2">
              <a:lumOff val="23627"/>
              <a:alpha val="40000"/>
            </a:schemeClr>
          </a:solidFill>
          <a:ln w="12700">
            <a:miter lim="400000"/>
          </a:ln>
        </p:spPr>
        <p:txBody>
          <a:bodyPr lIns="45719" rIns="45719" anchor="ctr"/>
          <a:lstStyle/>
          <a:p>
            <a:endParaRPr/>
          </a:p>
        </p:txBody>
      </p:sp>
      <p:sp>
        <p:nvSpPr>
          <p:cNvPr id="321" name="Rectangle"/>
          <p:cNvSpPr/>
          <p:nvPr/>
        </p:nvSpPr>
        <p:spPr>
          <a:xfrm>
            <a:off x="3265966" y="258233"/>
            <a:ext cx="823319" cy="1086909"/>
          </a:xfrm>
          <a:prstGeom prst="rect">
            <a:avLst/>
          </a:prstGeom>
          <a:solidFill>
            <a:schemeClr val="accent6">
              <a:lumOff val="18921"/>
              <a:alpha val="40000"/>
            </a:schemeClr>
          </a:solidFill>
          <a:ln w="12700">
            <a:miter lim="400000"/>
          </a:ln>
        </p:spPr>
        <p:txBody>
          <a:bodyPr lIns="45719" rIns="45719" anchor="ctr"/>
          <a:lstStyle/>
          <a:p>
            <a:endParaRPr/>
          </a:p>
        </p:txBody>
      </p:sp>
      <p:sp>
        <p:nvSpPr>
          <p:cNvPr id="322" name="Rectangle"/>
          <p:cNvSpPr/>
          <p:nvPr/>
        </p:nvSpPr>
        <p:spPr>
          <a:xfrm>
            <a:off x="4148666" y="283633"/>
            <a:ext cx="675482" cy="1253762"/>
          </a:xfrm>
          <a:prstGeom prst="rect">
            <a:avLst/>
          </a:prstGeom>
          <a:solidFill>
            <a:schemeClr val="accent2">
              <a:lumOff val="23627"/>
              <a:alpha val="40000"/>
            </a:schemeClr>
          </a:solidFill>
          <a:ln w="12700">
            <a:miter lim="400000"/>
          </a:ln>
        </p:spPr>
        <p:txBody>
          <a:bodyPr lIns="45719" rIns="45719" anchor="ctr"/>
          <a:lstStyle/>
          <a:p>
            <a:endParaRPr/>
          </a:p>
        </p:txBody>
      </p:sp>
      <p:sp>
        <p:nvSpPr>
          <p:cNvPr id="323" name="Rectangle"/>
          <p:cNvSpPr/>
          <p:nvPr/>
        </p:nvSpPr>
        <p:spPr>
          <a:xfrm>
            <a:off x="4908930" y="283633"/>
            <a:ext cx="675482" cy="1253762"/>
          </a:xfrm>
          <a:prstGeom prst="rect">
            <a:avLst/>
          </a:prstGeom>
          <a:solidFill>
            <a:schemeClr val="accent6">
              <a:lumOff val="18921"/>
              <a:alpha val="40000"/>
            </a:schemeClr>
          </a:solidFill>
          <a:ln w="12700">
            <a:miter lim="400000"/>
          </a:ln>
        </p:spPr>
        <p:txBody>
          <a:bodyPr lIns="45719" rIns="45719" anchor="ctr"/>
          <a:lstStyle/>
          <a:p>
            <a:endParaRPr/>
          </a:p>
        </p:txBody>
      </p:sp>
      <p:sp>
        <p:nvSpPr>
          <p:cNvPr id="324" name="Rectangle"/>
          <p:cNvSpPr/>
          <p:nvPr/>
        </p:nvSpPr>
        <p:spPr>
          <a:xfrm>
            <a:off x="5615896" y="283633"/>
            <a:ext cx="675482" cy="1253762"/>
          </a:xfrm>
          <a:prstGeom prst="rect">
            <a:avLst/>
          </a:prstGeom>
          <a:solidFill>
            <a:schemeClr val="accent2">
              <a:lumOff val="23627"/>
              <a:alpha val="40000"/>
            </a:schemeClr>
          </a:solidFill>
          <a:ln w="12700">
            <a:miter lim="400000"/>
          </a:ln>
        </p:spPr>
        <p:txBody>
          <a:bodyPr lIns="45719" rIns="45719" anchor="ctr"/>
          <a:lstStyle/>
          <a:p>
            <a:endParaRPr/>
          </a:p>
        </p:txBody>
      </p:sp>
      <p:sp>
        <p:nvSpPr>
          <p:cNvPr id="325" name="Rectangle"/>
          <p:cNvSpPr/>
          <p:nvPr/>
        </p:nvSpPr>
        <p:spPr>
          <a:xfrm>
            <a:off x="6378657" y="283633"/>
            <a:ext cx="675483" cy="1253762"/>
          </a:xfrm>
          <a:prstGeom prst="rect">
            <a:avLst/>
          </a:prstGeom>
          <a:solidFill>
            <a:schemeClr val="accent6">
              <a:lumOff val="18921"/>
              <a:alpha val="40000"/>
            </a:schemeClr>
          </a:solidFill>
          <a:ln w="12700">
            <a:miter lim="400000"/>
          </a:ln>
        </p:spPr>
        <p:txBody>
          <a:bodyPr lIns="45719" rIns="45719" anchor="ctr"/>
          <a:lstStyle/>
          <a:p>
            <a:endParaRPr/>
          </a:p>
        </p:txBody>
      </p:sp>
      <p:sp>
        <p:nvSpPr>
          <p:cNvPr id="326" name="Rectangle"/>
          <p:cNvSpPr/>
          <p:nvPr/>
        </p:nvSpPr>
        <p:spPr>
          <a:xfrm>
            <a:off x="7113521" y="283633"/>
            <a:ext cx="675482" cy="1253762"/>
          </a:xfrm>
          <a:prstGeom prst="rect">
            <a:avLst/>
          </a:prstGeom>
          <a:solidFill>
            <a:schemeClr val="accent2">
              <a:lumOff val="23627"/>
              <a:alpha val="40000"/>
            </a:schemeClr>
          </a:solidFill>
          <a:ln w="12700">
            <a:miter lim="400000"/>
          </a:ln>
        </p:spPr>
        <p:txBody>
          <a:bodyPr lIns="45719" rIns="45719" anchor="ctr"/>
          <a:lstStyle/>
          <a:p>
            <a:endParaRPr/>
          </a:p>
        </p:txBody>
      </p:sp>
      <p:sp>
        <p:nvSpPr>
          <p:cNvPr id="327" name="Rectangle"/>
          <p:cNvSpPr/>
          <p:nvPr/>
        </p:nvSpPr>
        <p:spPr>
          <a:xfrm>
            <a:off x="7845887" y="283633"/>
            <a:ext cx="675482" cy="1253762"/>
          </a:xfrm>
          <a:prstGeom prst="rect">
            <a:avLst/>
          </a:prstGeom>
          <a:solidFill>
            <a:schemeClr val="accent6">
              <a:lumOff val="18921"/>
              <a:alpha val="40000"/>
            </a:schemeClr>
          </a:solidFill>
          <a:ln w="12700">
            <a:miter lim="400000"/>
          </a:ln>
        </p:spPr>
        <p:txBody>
          <a:bodyPr lIns="45719" rIns="45719" anchor="ctr"/>
          <a:lstStyle/>
          <a:p>
            <a:endParaRPr/>
          </a:p>
        </p:txBody>
      </p:sp>
      <p:sp>
        <p:nvSpPr>
          <p:cNvPr id="328" name="Rectangle"/>
          <p:cNvSpPr/>
          <p:nvPr/>
        </p:nvSpPr>
        <p:spPr>
          <a:xfrm>
            <a:off x="8578254" y="283633"/>
            <a:ext cx="823318" cy="1253762"/>
          </a:xfrm>
          <a:prstGeom prst="rect">
            <a:avLst/>
          </a:prstGeom>
          <a:solidFill>
            <a:schemeClr val="accent2">
              <a:lumOff val="23627"/>
              <a:alpha val="40000"/>
            </a:schemeClr>
          </a:solidFill>
          <a:ln w="12700">
            <a:miter lim="400000"/>
          </a:ln>
        </p:spPr>
        <p:txBody>
          <a:bodyPr lIns="45719" rIns="45719" anchor="ctr"/>
          <a:lstStyle/>
          <a:p>
            <a:endParaRPr/>
          </a:p>
        </p:txBody>
      </p:sp>
      <p:sp>
        <p:nvSpPr>
          <p:cNvPr id="329" name="Triangle"/>
          <p:cNvSpPr/>
          <p:nvPr/>
        </p:nvSpPr>
        <p:spPr>
          <a:xfrm>
            <a:off x="5262449" y="5376751"/>
            <a:ext cx="273244" cy="1465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chemeClr val="accent5"/>
          </a:solidFill>
          <a:ln w="12700">
            <a:miter lim="400000"/>
          </a:ln>
        </p:spPr>
        <p:txBody>
          <a:bodyPr lIns="45719" rIns="45719" anchor="ctr"/>
          <a:lstStyle/>
          <a:p>
            <a:endParaRPr/>
          </a:p>
        </p:txBody>
      </p:sp>
      <p:sp>
        <p:nvSpPr>
          <p:cNvPr id="330" name="Triangle"/>
          <p:cNvSpPr/>
          <p:nvPr/>
        </p:nvSpPr>
        <p:spPr>
          <a:xfrm rot="16200000">
            <a:off x="7805707" y="2388017"/>
            <a:ext cx="273243" cy="14653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21600" y="0"/>
                </a:lnTo>
                <a:lnTo>
                  <a:pt x="0" y="0"/>
                </a:lnTo>
                <a:close/>
              </a:path>
            </a:pathLst>
          </a:custGeom>
          <a:solidFill>
            <a:schemeClr val="accent6"/>
          </a:solidFill>
          <a:ln w="12700">
            <a:miter lim="400000"/>
          </a:ln>
        </p:spPr>
        <p:txBody>
          <a:bodyPr lIns="45719" rIns="45719" anchor="ctr"/>
          <a:lstStyle/>
          <a:p>
            <a:endParaRPr/>
          </a:p>
        </p:txBody>
      </p:sp>
      <p:sp>
        <p:nvSpPr>
          <p:cNvPr id="331" name="Quai Vernets"/>
          <p:cNvSpPr txBox="1"/>
          <p:nvPr/>
        </p:nvSpPr>
        <p:spPr>
          <a:xfrm>
            <a:off x="262841" y="5791312"/>
            <a:ext cx="2076990" cy="447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lnSpc>
                <a:spcPct val="90000"/>
              </a:lnSpc>
              <a:spcBef>
                <a:spcPts val="1000"/>
              </a:spcBef>
              <a:defRPr sz="2500" b="1"/>
            </a:lvl1pPr>
          </a:lstStyle>
          <a:p>
            <a:r>
              <a:t>Quai Vernets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image1.jpeg" descr="image1.jpeg"/>
          <p:cNvPicPr>
            <a:picLocks noChangeAspect="1"/>
          </p:cNvPicPr>
          <p:nvPr/>
        </p:nvPicPr>
        <p:blipFill>
          <a:blip r:embed="rId6"/>
          <a:srcRect l="76564" t="2172" b="86671"/>
          <a:stretch>
            <a:fillRect/>
          </a:stretch>
        </p:blipFill>
        <p:spPr>
          <a:xfrm>
            <a:off x="0" y="0"/>
            <a:ext cx="12306600" cy="7042681"/>
          </a:xfrm>
          <a:prstGeom prst="rect">
            <a:avLst/>
          </a:prstGeom>
          <a:ln w="12700">
            <a:miter lim="400000"/>
          </a:ln>
        </p:spPr>
      </p:pic>
      <p:pic>
        <p:nvPicPr>
          <p:cNvPr id="334" name="document_5931657634607274305.mp4" descr="document_5931657634607274305.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1521172" y="0"/>
            <a:ext cx="3857626" cy="6858000"/>
          </a:xfrm>
          <a:prstGeom prst="rect">
            <a:avLst/>
          </a:prstGeom>
          <a:ln w="12700">
            <a:miter lim="400000"/>
          </a:ln>
        </p:spPr>
      </p:pic>
      <p:pic>
        <p:nvPicPr>
          <p:cNvPr id="335" name="document_5931657634607274306.mp4" descr="document_5931657634607274306.mp4"/>
          <p:cNvPicPr>
            <a:picLocks/>
          </p:cNvPicPr>
          <p:nvPr>
            <a:videoFile r:link="rId4"/>
            <p:extLst>
              <p:ext uri="{DAA4B4D4-6D71-4841-9C94-3DE7FCFB9230}">
                <p14:media xmlns:p14="http://schemas.microsoft.com/office/powerpoint/2010/main" r:embed="rId3"/>
              </p:ext>
            </p:extLst>
          </p:nvPr>
        </p:nvPicPr>
        <p:blipFill>
          <a:blip r:embed="rId8"/>
          <a:stretch>
            <a:fillRect/>
          </a:stretch>
        </p:blipFill>
        <p:spPr>
          <a:xfrm>
            <a:off x="6794896" y="-1"/>
            <a:ext cx="3857626" cy="6858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62" fill="hold"/>
                                        <p:tgtEl>
                                          <p:spTgt spid="33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392" fill="hold"/>
                                        <p:tgtEl>
                                          <p:spTgt spid="3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334"/>
                </p:tgtEl>
              </p:cMediaNode>
            </p:video>
            <p:seq concurrent="1" prevAc="none" nextAc="seek">
              <p:cTn id="12" restart="whenNotActive" fill="hold" evtFilter="cancelBubble" nodeType="interactiveSeq">
                <p:stCondLst>
                  <p:cond evt="onClick" delay="0">
                    <p:tgtEl>
                      <p:spTgt spid="33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34"/>
                                        </p:tgtEl>
                                      </p:cBhvr>
                                    </p:cmd>
                                  </p:childTnLst>
                                </p:cTn>
                              </p:par>
                            </p:childTnLst>
                          </p:cTn>
                        </p:par>
                      </p:childTnLst>
                    </p:cTn>
                  </p:par>
                </p:childTnLst>
              </p:cTn>
              <p:nextCondLst>
                <p:cond evt="onClick" delay="0">
                  <p:tgtEl>
                    <p:spTgt spid="334"/>
                  </p:tgtEl>
                </p:cond>
              </p:nextCondLst>
            </p:seq>
            <p:video>
              <p:cMediaNode vol="100000">
                <p:cTn id="17" fill="hold" display="0">
                  <p:stCondLst>
                    <p:cond delay="indefinite"/>
                  </p:stCondLst>
                </p:cTn>
                <p:tgtEl>
                  <p:spTgt spid="335"/>
                </p:tgtEl>
              </p:cMediaNode>
            </p:video>
            <p:seq concurrent="1" prevAc="none" nextAc="seek">
              <p:cTn id="18" restart="whenNotActive" fill="hold" evtFilter="cancelBubble" nodeType="interactiveSeq">
                <p:stCondLst>
                  <p:cond evt="onClick" delay="0">
                    <p:tgtEl>
                      <p:spTgt spid="33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35"/>
                                        </p:tgtEl>
                                      </p:cBhvr>
                                    </p:cmd>
                                  </p:childTnLst>
                                </p:cTn>
                              </p:par>
                            </p:childTnLst>
                          </p:cTn>
                        </p:par>
                      </p:childTnLst>
                    </p:cTn>
                  </p:par>
                </p:childTnLst>
              </p:cTn>
              <p:nextCondLst>
                <p:cond evt="onClick" delay="0">
                  <p:tgtEl>
                    <p:spTgt spid="33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sp>
        <p:nvSpPr>
          <p:cNvPr id="338" name="Présentation des futurs immeubles"/>
          <p:cNvSpPr txBox="1"/>
          <p:nvPr/>
        </p:nvSpPr>
        <p:spPr>
          <a:xfrm>
            <a:off x="883080" y="674080"/>
            <a:ext cx="10424881" cy="706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nchor="ctr">
            <a:spAutoFit/>
          </a:bodyPr>
          <a:lstStyle>
            <a:lvl1pPr>
              <a:lnSpc>
                <a:spcPct val="90000"/>
              </a:lnSpc>
              <a:defRPr sz="4400"/>
            </a:lvl1pPr>
          </a:lstStyle>
          <a:p>
            <a:r>
              <a:t>Présentation des futurs immeubles</a:t>
            </a:r>
          </a:p>
        </p:txBody>
      </p:sp>
      <p:sp>
        <p:nvSpPr>
          <p:cNvPr id="339" name="Sentier des Saules 3-5"/>
          <p:cNvSpPr txBox="1"/>
          <p:nvPr/>
        </p:nvSpPr>
        <p:spPr>
          <a:xfrm>
            <a:off x="593041" y="1658798"/>
            <a:ext cx="12216601" cy="99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lnSpc>
                <a:spcPct val="90000"/>
              </a:lnSpc>
              <a:spcBef>
                <a:spcPts val="1000"/>
              </a:spcBef>
              <a:defRPr sz="3200" b="1"/>
            </a:lvl1pPr>
          </a:lstStyle>
          <a:p>
            <a:r>
              <a:t>Sentier des Saules 3-5</a:t>
            </a:r>
          </a:p>
        </p:txBody>
      </p:sp>
      <p:sp>
        <p:nvSpPr>
          <p:cNvPr id="340" name="Immeuble mixte, en collaboration avec la Codha…"/>
          <p:cNvSpPr txBox="1"/>
          <p:nvPr/>
        </p:nvSpPr>
        <p:spPr>
          <a:xfrm>
            <a:off x="593041" y="2515780"/>
            <a:ext cx="12216601" cy="2285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a:lnSpc>
                <a:spcPct val="90000"/>
              </a:lnSpc>
              <a:spcBef>
                <a:spcPts val="1000"/>
              </a:spcBef>
              <a:defRPr sz="2500"/>
            </a:pPr>
            <a:r>
              <a:t>Immeuble mixte, en collaboration avec la Codha</a:t>
            </a:r>
          </a:p>
          <a:p>
            <a:pPr>
              <a:lnSpc>
                <a:spcPct val="90000"/>
              </a:lnSpc>
              <a:spcBef>
                <a:spcPts val="1000"/>
              </a:spcBef>
              <a:defRPr sz="2500"/>
            </a:pPr>
            <a:r>
              <a:t>Mise en location : été 2026</a:t>
            </a:r>
          </a:p>
          <a:p>
            <a:pPr>
              <a:lnSpc>
                <a:spcPct val="90000"/>
              </a:lnSpc>
              <a:spcBef>
                <a:spcPts val="1000"/>
              </a:spcBef>
              <a:defRPr sz="2500"/>
            </a:pPr>
            <a:r>
              <a:t>Données générales : Plusieurs arcades commerciales, cour intérieure </a:t>
            </a:r>
          </a:p>
          <a:p>
            <a:pPr>
              <a:lnSpc>
                <a:spcPct val="90000"/>
              </a:lnSpc>
              <a:spcBef>
                <a:spcPts val="1000"/>
              </a:spcBef>
              <a:defRPr sz="2500"/>
            </a:pPr>
            <a:r>
              <a:t>commune, 9 étages, 5 logements, 35 chambres, 1 salle commune partagée, </a:t>
            </a:r>
          </a:p>
          <a:p>
            <a:pPr>
              <a:lnSpc>
                <a:spcPct val="90000"/>
              </a:lnSpc>
              <a:spcBef>
                <a:spcPts val="1000"/>
              </a:spcBef>
              <a:defRPr sz="2500"/>
            </a:pPr>
            <a:r>
              <a:t>1 buanderie, 1 toiture terrasse avec sauna </a:t>
            </a:r>
          </a:p>
        </p:txBody>
      </p:sp>
      <p:sp>
        <p:nvSpPr>
          <p:cNvPr id="341" name="Détails"/>
          <p:cNvSpPr txBox="1"/>
          <p:nvPr/>
        </p:nvSpPr>
        <p:spPr>
          <a:xfrm>
            <a:off x="9611357" y="6052998"/>
            <a:ext cx="12216601" cy="546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lnSpc>
                <a:spcPct val="90000"/>
              </a:lnSpc>
              <a:spcBef>
                <a:spcPts val="1000"/>
              </a:spcBef>
              <a:defRPr sz="3200" b="1"/>
            </a:lvl1pPr>
          </a:lstStyle>
          <a:p>
            <a:r>
              <a:t>Détails</a:t>
            </a:r>
          </a:p>
        </p:txBody>
      </p:sp>
      <p:sp>
        <p:nvSpPr>
          <p:cNvPr id="342" name="Flèche"/>
          <p:cNvSpPr/>
          <p:nvPr/>
        </p:nvSpPr>
        <p:spPr>
          <a:xfrm>
            <a:off x="11202938" y="6011041"/>
            <a:ext cx="681320" cy="681320"/>
          </a:xfrm>
          <a:prstGeom prst="rightArrow">
            <a:avLst>
              <a:gd name="adj1" fmla="val 32000"/>
              <a:gd name="adj2" fmla="val 64000"/>
            </a:avLst>
          </a:prstGeom>
          <a:solidFill>
            <a:srgbClr val="000000"/>
          </a:solidFill>
          <a:ln w="12700">
            <a:miter lim="400000"/>
          </a:ln>
        </p:spPr>
        <p:txBody>
          <a:bodyPr lIns="45719" rIns="45719" anchor="ctr"/>
          <a:lstStyle/>
          <a:p>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pic>
        <p:nvPicPr>
          <p:cNvPr id="345" name="SDS-090323_Angle Falaise Saules.tif" descr="SDS-090323_Angle Falaise Saules.tif"/>
          <p:cNvPicPr>
            <a:picLocks noChangeAspect="1"/>
          </p:cNvPicPr>
          <p:nvPr/>
        </p:nvPicPr>
        <p:blipFill>
          <a:blip r:embed="rId3"/>
          <a:stretch>
            <a:fillRect/>
          </a:stretch>
        </p:blipFill>
        <p:spPr>
          <a:xfrm>
            <a:off x="865328" y="0"/>
            <a:ext cx="10281560" cy="6858000"/>
          </a:xfrm>
          <a:prstGeom prst="rect">
            <a:avLst/>
          </a:prstGeom>
          <a:ln w="12700">
            <a:miter lim="400000"/>
          </a:ln>
        </p:spPr>
      </p:pic>
      <p:sp>
        <p:nvSpPr>
          <p:cNvPr id="346" name="Figure"/>
          <p:cNvSpPr/>
          <p:nvPr/>
        </p:nvSpPr>
        <p:spPr>
          <a:xfrm>
            <a:off x="4872235" y="37570"/>
            <a:ext cx="4212267" cy="3528445"/>
          </a:xfrm>
          <a:custGeom>
            <a:avLst/>
            <a:gdLst/>
            <a:ahLst/>
            <a:cxnLst>
              <a:cxn ang="0">
                <a:pos x="wd2" y="hd2"/>
              </a:cxn>
              <a:cxn ang="5400000">
                <a:pos x="wd2" y="hd2"/>
              </a:cxn>
              <a:cxn ang="10800000">
                <a:pos x="wd2" y="hd2"/>
              </a:cxn>
              <a:cxn ang="16200000">
                <a:pos x="wd2" y="hd2"/>
              </a:cxn>
            </a:cxnLst>
            <a:rect l="0" t="0" r="r" b="b"/>
            <a:pathLst>
              <a:path w="21600" h="21600" extrusionOk="0">
                <a:moveTo>
                  <a:pt x="0" y="21339"/>
                </a:moveTo>
                <a:lnTo>
                  <a:pt x="0" y="4695"/>
                </a:lnTo>
                <a:lnTo>
                  <a:pt x="8227" y="0"/>
                </a:lnTo>
                <a:lnTo>
                  <a:pt x="21600" y="6278"/>
                </a:lnTo>
                <a:lnTo>
                  <a:pt x="21600" y="21600"/>
                </a:lnTo>
                <a:lnTo>
                  <a:pt x="8128" y="20421"/>
                </a:lnTo>
                <a:lnTo>
                  <a:pt x="0" y="21339"/>
                </a:lnTo>
                <a:close/>
              </a:path>
            </a:pathLst>
          </a:custGeom>
          <a:solidFill>
            <a:srgbClr val="F0CADB">
              <a:alpha val="39728"/>
            </a:srgbClr>
          </a:solidFill>
          <a:ln w="12700">
            <a:miter lim="400000"/>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sp>
        <p:nvSpPr>
          <p:cNvPr id="349" name="Présentation des futurs immeubles"/>
          <p:cNvSpPr txBox="1"/>
          <p:nvPr/>
        </p:nvSpPr>
        <p:spPr>
          <a:xfrm>
            <a:off x="883080" y="674080"/>
            <a:ext cx="10424881" cy="706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nchor="ctr">
            <a:spAutoFit/>
          </a:bodyPr>
          <a:lstStyle>
            <a:lvl1pPr>
              <a:lnSpc>
                <a:spcPct val="90000"/>
              </a:lnSpc>
              <a:defRPr sz="4400"/>
            </a:lvl1pPr>
          </a:lstStyle>
          <a:p>
            <a:r>
              <a:t>Présentation des futurs immeubles</a:t>
            </a:r>
          </a:p>
        </p:txBody>
      </p:sp>
      <p:sp>
        <p:nvSpPr>
          <p:cNvPr id="350" name="Sentier des Saules - détail des logements…"/>
          <p:cNvSpPr txBox="1"/>
          <p:nvPr/>
        </p:nvSpPr>
        <p:spPr>
          <a:xfrm>
            <a:off x="593041" y="1658798"/>
            <a:ext cx="11120615" cy="3604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a:lnSpc>
                <a:spcPct val="90000"/>
              </a:lnSpc>
              <a:spcBef>
                <a:spcPts val="1000"/>
              </a:spcBef>
              <a:defRPr sz="3200" b="1"/>
            </a:pPr>
            <a:r>
              <a:t>Sentier des Saules - détail des logements</a:t>
            </a:r>
          </a:p>
          <a:p>
            <a:pPr>
              <a:lnSpc>
                <a:spcPct val="90000"/>
              </a:lnSpc>
              <a:spcBef>
                <a:spcPts val="1000"/>
              </a:spcBef>
              <a:defRPr sz="2500"/>
            </a:pPr>
            <a:r>
              <a:t>Etages 5 à 9 &gt; colocations de 7 pièces : </a:t>
            </a:r>
          </a:p>
          <a:p>
            <a:pPr marL="631657" lvl="1" indent="-250657">
              <a:lnSpc>
                <a:spcPct val="90000"/>
              </a:lnSpc>
              <a:spcBef>
                <a:spcPts val="1000"/>
              </a:spcBef>
              <a:buSzPct val="100000"/>
              <a:buChar char="•"/>
              <a:defRPr sz="2200"/>
            </a:pPr>
            <a:r>
              <a:t>5 chambres (entre 10 et 19 m2)</a:t>
            </a:r>
          </a:p>
          <a:p>
            <a:pPr marL="631657" lvl="1" indent="-250657">
              <a:lnSpc>
                <a:spcPct val="90000"/>
              </a:lnSpc>
              <a:spcBef>
                <a:spcPts val="1000"/>
              </a:spcBef>
              <a:buSzPct val="100000"/>
              <a:buChar char="•"/>
              <a:defRPr sz="2200"/>
            </a:pPr>
            <a:r>
              <a:t>Cuisine de 13-14,5 m2, partagée</a:t>
            </a:r>
          </a:p>
          <a:p>
            <a:pPr marL="631657" lvl="1" indent="-250657">
              <a:lnSpc>
                <a:spcPct val="90000"/>
              </a:lnSpc>
              <a:spcBef>
                <a:spcPts val="1000"/>
              </a:spcBef>
              <a:buSzPct val="100000"/>
              <a:buChar char="•"/>
              <a:defRPr sz="2200"/>
            </a:pPr>
            <a:r>
              <a:t>Séjour de 26 m2, partagé</a:t>
            </a:r>
          </a:p>
          <a:p>
            <a:pPr>
              <a:lnSpc>
                <a:spcPct val="90000"/>
              </a:lnSpc>
              <a:spcBef>
                <a:spcPts val="1000"/>
              </a:spcBef>
              <a:defRPr sz="2500"/>
            </a:pPr>
            <a:r>
              <a:t>Public cible : dans les critères Ciguë, postulations groupées </a:t>
            </a:r>
          </a:p>
          <a:p>
            <a:pPr>
              <a:lnSpc>
                <a:spcPct val="90000"/>
              </a:lnSpc>
              <a:spcBef>
                <a:spcPts val="1000"/>
              </a:spcBef>
              <a:defRPr sz="2500"/>
            </a:pPr>
            <a:r>
              <a:rPr sz="2400"/>
              <a:t>Loyer moyen prévisible (hors charges) : CHF 350-620.-</a:t>
            </a:r>
          </a:p>
        </p:txBody>
      </p:sp>
      <p:sp>
        <p:nvSpPr>
          <p:cNvPr id="351" name="Pyramide"/>
          <p:cNvSpPr/>
          <p:nvPr/>
        </p:nvSpPr>
        <p:spPr>
          <a:xfrm>
            <a:off x="7289974" y="5498925"/>
            <a:ext cx="810523" cy="810968"/>
          </a:xfrm>
          <a:custGeom>
            <a:avLst/>
            <a:gdLst/>
            <a:ahLst/>
            <a:cxnLst>
              <a:cxn ang="0">
                <a:pos x="wd2" y="hd2"/>
              </a:cxn>
              <a:cxn ang="5400000">
                <a:pos x="wd2" y="hd2"/>
              </a:cxn>
              <a:cxn ang="10800000">
                <a:pos x="wd2" y="hd2"/>
              </a:cxn>
              <a:cxn ang="16200000">
                <a:pos x="wd2" y="hd2"/>
              </a:cxn>
            </a:cxnLst>
            <a:rect l="0" t="0" r="r" b="b"/>
            <a:pathLst>
              <a:path w="21574" h="21578" extrusionOk="0">
                <a:moveTo>
                  <a:pt x="10532" y="3"/>
                </a:moveTo>
                <a:cubicBezTo>
                  <a:pt x="10511" y="-4"/>
                  <a:pt x="10486" y="3"/>
                  <a:pt x="10472" y="26"/>
                </a:cubicBezTo>
                <a:lnTo>
                  <a:pt x="13" y="16113"/>
                </a:lnTo>
                <a:cubicBezTo>
                  <a:pt x="-13" y="16153"/>
                  <a:pt x="1" y="16208"/>
                  <a:pt x="43" y="16229"/>
                </a:cubicBezTo>
                <a:lnTo>
                  <a:pt x="10458" y="21570"/>
                </a:lnTo>
                <a:cubicBezTo>
                  <a:pt x="10510" y="21596"/>
                  <a:pt x="10571" y="21558"/>
                  <a:pt x="10571" y="21499"/>
                </a:cubicBezTo>
                <a:lnTo>
                  <a:pt x="10571" y="56"/>
                </a:lnTo>
                <a:cubicBezTo>
                  <a:pt x="10571" y="29"/>
                  <a:pt x="10553" y="9"/>
                  <a:pt x="10532" y="3"/>
                </a:cubicBezTo>
                <a:close/>
                <a:moveTo>
                  <a:pt x="11042" y="4"/>
                </a:moveTo>
                <a:cubicBezTo>
                  <a:pt x="11021" y="11"/>
                  <a:pt x="11005" y="29"/>
                  <a:pt x="11005" y="56"/>
                </a:cubicBezTo>
                <a:lnTo>
                  <a:pt x="11005" y="21499"/>
                </a:lnTo>
                <a:cubicBezTo>
                  <a:pt x="11004" y="21558"/>
                  <a:pt x="11064" y="21596"/>
                  <a:pt x="11116" y="21570"/>
                </a:cubicBezTo>
                <a:lnTo>
                  <a:pt x="21531" y="16229"/>
                </a:lnTo>
                <a:cubicBezTo>
                  <a:pt x="21573" y="16208"/>
                  <a:pt x="21587" y="16153"/>
                  <a:pt x="21561" y="16113"/>
                </a:cubicBezTo>
                <a:lnTo>
                  <a:pt x="11102" y="26"/>
                </a:lnTo>
                <a:cubicBezTo>
                  <a:pt x="11088" y="3"/>
                  <a:pt x="11063" y="-2"/>
                  <a:pt x="11042" y="4"/>
                </a:cubicBezTo>
                <a:close/>
              </a:path>
            </a:pathLst>
          </a:custGeom>
          <a:solidFill>
            <a:srgbClr val="000000"/>
          </a:solidFill>
          <a:ln w="12700">
            <a:miter lim="400000"/>
          </a:ln>
          <a:effectLst>
            <a:outerShdw blurRad="381000" dist="114300" rotWithShape="0">
              <a:srgbClr val="000000">
                <a:alpha val="75000"/>
              </a:srgbClr>
            </a:outerShdw>
          </a:effectLst>
        </p:spPr>
        <p:txBody>
          <a:bodyPr lIns="45719" rIns="45719" anchor="ctr"/>
          <a:lstStyle/>
          <a:p>
            <a:endParaRPr/>
          </a:p>
        </p:txBody>
      </p:sp>
      <p:sp>
        <p:nvSpPr>
          <p:cNvPr id="352" name="NB : Les loyers moyens sont donnés à titre indicatif et sont encore en cours de validation par l’OCLPF. Ils varieront par ailleurs en fonction de la surface et de l’équipement des chambres."/>
          <p:cNvSpPr txBox="1"/>
          <p:nvPr/>
        </p:nvSpPr>
        <p:spPr>
          <a:xfrm>
            <a:off x="8406532" y="5384750"/>
            <a:ext cx="3186211" cy="1039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spcBef>
                <a:spcPts val="1200"/>
              </a:spcBef>
              <a:defRPr sz="1300">
                <a:latin typeface="Helvetica Neue"/>
                <a:ea typeface="Helvetica Neue"/>
                <a:cs typeface="Helvetica Neue"/>
                <a:sym typeface="Helvetica Neue"/>
              </a:defRPr>
            </a:lvl1pPr>
          </a:lstStyle>
          <a:p>
            <a:r>
              <a:t>NB : Les loyers moyens sont donnés à titre indicatif et sont encore en cours de validation par l’OCLPF. Ils varieront par ailleurs en fonction de la surface et de l’équipement des chambres.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Etages 5 à 9"/>
          <p:cNvSpPr txBox="1"/>
          <p:nvPr/>
        </p:nvSpPr>
        <p:spPr>
          <a:xfrm>
            <a:off x="262841" y="6243498"/>
            <a:ext cx="1956588" cy="447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lnSpc>
                <a:spcPct val="90000"/>
              </a:lnSpc>
              <a:spcBef>
                <a:spcPts val="1000"/>
              </a:spcBef>
              <a:defRPr sz="2500"/>
            </a:lvl1pPr>
          </a:lstStyle>
          <a:p>
            <a:r>
              <a:t>Etages 5 à 9</a:t>
            </a:r>
          </a:p>
        </p:txBody>
      </p:sp>
      <p:pic>
        <p:nvPicPr>
          <p:cNvPr id="355" name="Capture d’écran 2025-09-23 à 18.04.18.png" descr="Capture d’écran 2025-09-23 à 18.04.18.png"/>
          <p:cNvPicPr>
            <a:picLocks noChangeAspect="1"/>
          </p:cNvPicPr>
          <p:nvPr/>
        </p:nvPicPr>
        <p:blipFill>
          <a:blip r:embed="rId2"/>
          <a:stretch>
            <a:fillRect/>
          </a:stretch>
        </p:blipFill>
        <p:spPr>
          <a:xfrm>
            <a:off x="3791079" y="0"/>
            <a:ext cx="5152073" cy="6858000"/>
          </a:xfrm>
          <a:prstGeom prst="rect">
            <a:avLst/>
          </a:prstGeom>
          <a:ln w="12700">
            <a:miter lim="400000"/>
          </a:ln>
        </p:spPr>
      </p:pic>
      <p:sp>
        <p:nvSpPr>
          <p:cNvPr id="356" name="Rectangle"/>
          <p:cNvSpPr/>
          <p:nvPr/>
        </p:nvSpPr>
        <p:spPr>
          <a:xfrm>
            <a:off x="4533900" y="3602566"/>
            <a:ext cx="1305984" cy="1013802"/>
          </a:xfrm>
          <a:prstGeom prst="rect">
            <a:avLst/>
          </a:prstGeom>
          <a:solidFill>
            <a:srgbClr val="B8A5CC">
              <a:alpha val="40000"/>
            </a:srgbClr>
          </a:solidFill>
          <a:ln w="12700">
            <a:miter lim="400000"/>
          </a:ln>
        </p:spPr>
        <p:txBody>
          <a:bodyPr lIns="45719" rIns="45719" anchor="ctr"/>
          <a:lstStyle/>
          <a:p>
            <a:endParaRPr/>
          </a:p>
        </p:txBody>
      </p:sp>
      <p:sp>
        <p:nvSpPr>
          <p:cNvPr id="357" name="Rectangle"/>
          <p:cNvSpPr/>
          <p:nvPr/>
        </p:nvSpPr>
        <p:spPr>
          <a:xfrm>
            <a:off x="4508500" y="4643966"/>
            <a:ext cx="1674565" cy="883379"/>
          </a:xfrm>
          <a:prstGeom prst="rect">
            <a:avLst/>
          </a:prstGeom>
          <a:solidFill>
            <a:srgbClr val="F4D0E4">
              <a:alpha val="40000"/>
            </a:srgbClr>
          </a:solidFill>
          <a:ln w="12700">
            <a:miter lim="400000"/>
          </a:ln>
        </p:spPr>
        <p:txBody>
          <a:bodyPr lIns="45719" rIns="45719" anchor="ctr"/>
          <a:lstStyle/>
          <a:p>
            <a:endParaRPr/>
          </a:p>
        </p:txBody>
      </p:sp>
      <p:sp>
        <p:nvSpPr>
          <p:cNvPr id="358" name="Rectangle"/>
          <p:cNvSpPr/>
          <p:nvPr/>
        </p:nvSpPr>
        <p:spPr>
          <a:xfrm>
            <a:off x="4508500" y="2535766"/>
            <a:ext cx="1305984" cy="1013802"/>
          </a:xfrm>
          <a:prstGeom prst="rect">
            <a:avLst/>
          </a:prstGeom>
          <a:solidFill>
            <a:srgbClr val="F4D0E4">
              <a:alpha val="40000"/>
            </a:srgbClr>
          </a:solidFill>
          <a:ln w="12700">
            <a:miter lim="400000"/>
          </a:ln>
        </p:spPr>
        <p:txBody>
          <a:bodyPr lIns="45719" rIns="45719" anchor="ctr"/>
          <a:lstStyle/>
          <a:p>
            <a:endParaRPr/>
          </a:p>
        </p:txBody>
      </p:sp>
      <p:sp>
        <p:nvSpPr>
          <p:cNvPr id="359" name="Rectangle"/>
          <p:cNvSpPr/>
          <p:nvPr/>
        </p:nvSpPr>
        <p:spPr>
          <a:xfrm>
            <a:off x="4533900" y="1468966"/>
            <a:ext cx="1305984" cy="1013802"/>
          </a:xfrm>
          <a:prstGeom prst="rect">
            <a:avLst/>
          </a:prstGeom>
          <a:solidFill>
            <a:srgbClr val="B8A5CC">
              <a:alpha val="40000"/>
            </a:srgbClr>
          </a:solidFill>
          <a:ln w="12700">
            <a:miter lim="400000"/>
          </a:ln>
        </p:spPr>
        <p:txBody>
          <a:bodyPr lIns="45719" rIns="45719" anchor="ctr"/>
          <a:lstStyle/>
          <a:p>
            <a:endParaRPr/>
          </a:p>
        </p:txBody>
      </p:sp>
      <p:sp>
        <p:nvSpPr>
          <p:cNvPr id="360" name="Rectangle"/>
          <p:cNvSpPr/>
          <p:nvPr/>
        </p:nvSpPr>
        <p:spPr>
          <a:xfrm>
            <a:off x="4508500" y="440266"/>
            <a:ext cx="1674565" cy="1013802"/>
          </a:xfrm>
          <a:prstGeom prst="rect">
            <a:avLst/>
          </a:prstGeom>
          <a:solidFill>
            <a:srgbClr val="F4D0E4">
              <a:alpha val="40000"/>
            </a:srgbClr>
          </a:solidFill>
          <a:ln w="12700">
            <a:miter lim="400000"/>
          </a:ln>
        </p:spPr>
        <p:txBody>
          <a:bodyPr lIns="45719" rIns="45719" anchor="ctr"/>
          <a:lstStyle/>
          <a:p>
            <a:endParaRPr/>
          </a:p>
        </p:txBody>
      </p:sp>
      <p:sp>
        <p:nvSpPr>
          <p:cNvPr id="361" name="Rectangle"/>
          <p:cNvSpPr/>
          <p:nvPr/>
        </p:nvSpPr>
        <p:spPr>
          <a:xfrm>
            <a:off x="6286500" y="421216"/>
            <a:ext cx="893879" cy="1236052"/>
          </a:xfrm>
          <a:prstGeom prst="rect">
            <a:avLst/>
          </a:prstGeom>
          <a:solidFill>
            <a:srgbClr val="B8A5CC">
              <a:alpha val="40000"/>
            </a:srgbClr>
          </a:solidFill>
          <a:ln w="12700">
            <a:miter lim="400000"/>
          </a:ln>
        </p:spPr>
        <p:txBody>
          <a:bodyPr lIns="45719" rIns="45719" anchor="ctr"/>
          <a:lstStyle/>
          <a:p>
            <a:endParaRPr/>
          </a:p>
        </p:txBody>
      </p:sp>
      <p:sp>
        <p:nvSpPr>
          <p:cNvPr id="362" name="Rectangle"/>
          <p:cNvSpPr/>
          <p:nvPr/>
        </p:nvSpPr>
        <p:spPr>
          <a:xfrm>
            <a:off x="7283813" y="440266"/>
            <a:ext cx="803226" cy="1566797"/>
          </a:xfrm>
          <a:prstGeom prst="rect">
            <a:avLst/>
          </a:prstGeom>
          <a:solidFill>
            <a:srgbClr val="F4D0E4">
              <a:alpha val="40000"/>
            </a:srgbClr>
          </a:solidFill>
          <a:ln w="12700">
            <a:miter lim="400000"/>
          </a:ln>
        </p:spPr>
        <p:txBody>
          <a:bodyPr lIns="45719" rIns="45719" anchor="ctr"/>
          <a:lstStyle/>
          <a:p>
            <a:endParaRPr/>
          </a:p>
        </p:txBody>
      </p:sp>
      <p:sp>
        <p:nvSpPr>
          <p:cNvPr id="363" name="Saules"/>
          <p:cNvSpPr txBox="1"/>
          <p:nvPr/>
        </p:nvSpPr>
        <p:spPr>
          <a:xfrm>
            <a:off x="262841" y="5791312"/>
            <a:ext cx="2076990" cy="447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lnSpc>
                <a:spcPct val="90000"/>
              </a:lnSpc>
              <a:spcBef>
                <a:spcPts val="1000"/>
              </a:spcBef>
              <a:defRPr sz="2500" b="1"/>
            </a:lvl1pPr>
          </a:lstStyle>
          <a:p>
            <a:r>
              <a:t>Saules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pic>
        <p:nvPicPr>
          <p:cNvPr id="366" name="SDS-240403_Vue abris velo_PS.jpg" descr="SDS-240403_Vue abris velo_PS.jpg"/>
          <p:cNvPicPr>
            <a:picLocks noChangeAspect="1"/>
          </p:cNvPicPr>
          <p:nvPr/>
        </p:nvPicPr>
        <p:blipFill>
          <a:blip r:embed="rId3"/>
          <a:stretch>
            <a:fillRect/>
          </a:stretch>
        </p:blipFill>
        <p:spPr>
          <a:xfrm>
            <a:off x="1294006" y="0"/>
            <a:ext cx="9603988" cy="6858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pic>
        <p:nvPicPr>
          <p:cNvPr id="369" name="2025.05.13_SCHAERHOLZBAU.jpg" descr="2025.05.13_SCHAERHOLZBAU.jpg"/>
          <p:cNvPicPr>
            <a:picLocks noChangeAspect="1"/>
          </p:cNvPicPr>
          <p:nvPr/>
        </p:nvPicPr>
        <p:blipFill>
          <a:blip r:embed="rId3"/>
          <a:stretch>
            <a:fillRect/>
          </a:stretch>
        </p:blipFill>
        <p:spPr>
          <a:xfrm>
            <a:off x="-21084" y="0"/>
            <a:ext cx="5143501" cy="6858000"/>
          </a:xfrm>
          <a:prstGeom prst="rect">
            <a:avLst/>
          </a:prstGeom>
          <a:ln w="12700">
            <a:miter lim="400000"/>
          </a:ln>
        </p:spPr>
      </p:pic>
      <p:pic>
        <p:nvPicPr>
          <p:cNvPr id="370" name="02945e40-e6e9-4e89-a7b3-a54f8c2aa67b.JPG" descr="02945e40-e6e9-4e89-a7b3-a54f8c2aa67b.JPG"/>
          <p:cNvPicPr>
            <a:picLocks noChangeAspect="1"/>
          </p:cNvPicPr>
          <p:nvPr/>
        </p:nvPicPr>
        <p:blipFill>
          <a:blip r:embed="rId4"/>
          <a:stretch>
            <a:fillRect/>
          </a:stretch>
        </p:blipFill>
        <p:spPr>
          <a:xfrm>
            <a:off x="5364063" y="0"/>
            <a:ext cx="5143501" cy="6858000"/>
          </a:xfrm>
          <a:prstGeom prst="rect">
            <a:avLst/>
          </a:prstGeom>
          <a:ln w="12700">
            <a:miter lim="400000"/>
          </a:ln>
        </p:spPr>
      </p:pic>
      <p:pic>
        <p:nvPicPr>
          <p:cNvPr id="371" name="IMG_3430.jpeg" descr="IMG_3430.jpeg"/>
          <p:cNvPicPr>
            <a:picLocks noChangeAspect="1"/>
          </p:cNvPicPr>
          <p:nvPr/>
        </p:nvPicPr>
        <p:blipFill>
          <a:blip r:embed="rId5"/>
          <a:stretch>
            <a:fillRect/>
          </a:stretch>
        </p:blipFill>
        <p:spPr>
          <a:xfrm>
            <a:off x="9569251" y="3392586"/>
            <a:ext cx="2445967" cy="326129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rcRect l="76564" t="2172" b="86671"/>
          <a:stretch/>
        </p:blipFill>
        <p:spPr>
          <a:xfrm>
            <a:off x="0" y="0"/>
            <a:ext cx="12306600" cy="7042680"/>
          </a:xfrm>
          <a:prstGeom prst="rect">
            <a:avLst/>
          </a:prstGeom>
          <a:ln w="0">
            <a:noFill/>
            <a:prstDash val="solid"/>
          </a:ln>
          <a:extLst>
            <a:ext uri="{53640926-AAD7-44D8-BBD7-CCE9431645EC}">
              <a14:shadowObscured xmlns:a14="http://schemas.microsoft.com/office/drawing/2010/main"/>
            </a:ext>
          </a:extLst>
        </p:spPr>
      </p:pic>
      <p:sp>
        <p:nvSpPr>
          <p:cNvPr id="4" name="Rectangle 3"/>
          <p:cNvSpPr/>
          <p:nvPr/>
        </p:nvSpPr>
        <p:spPr>
          <a:xfrm>
            <a:off x="838080" y="1825560"/>
            <a:ext cx="10514880" cy="4350600"/>
          </a:xfrm>
          <a:prstGeom prst="rect">
            <a:avLst/>
          </a:prstGeom>
          <a:noFill/>
          <a:ln w="0">
            <a:noFill/>
            <a:prstDash val="solid"/>
          </a:ln>
        </p:spPr>
        <p:txBody>
          <a:bodyPr lIns="91440" tIns="45720" rIns="91440" bIns="45720" anchor="t"/>
          <a:lstStyle/>
          <a:p>
            <a:pPr>
              <a:buNone/>
            </a:pPr>
            <a:endParaRPr/>
          </a:p>
        </p:txBody>
      </p:sp>
      <p:pic>
        <p:nvPicPr>
          <p:cNvPr id="5" name="Image 4">
            <a:extLst>
              <a:ext uri="{FF2B5EF4-FFF2-40B4-BE49-F238E27FC236}">
                <a16:creationId xmlns:a16="http://schemas.microsoft.com/office/drawing/2014/main" id="{C94744A0-BF12-FC88-BC6D-5FA7EB5996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5778962" cy="6827040"/>
          </a:xfrm>
          <a:prstGeom prst="rect">
            <a:avLst/>
          </a:prstGeom>
          <a:ln w="0">
            <a:noFill/>
            <a:prstDash val="solid"/>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D36442B5-5809-6D6B-9674-938D96B81388}"/>
              </a:ext>
            </a:extLst>
          </p:cNvPr>
          <p:cNvSpPr/>
          <p:nvPr/>
        </p:nvSpPr>
        <p:spPr>
          <a:xfrm>
            <a:off x="6413040" y="384120"/>
            <a:ext cx="4939920" cy="1324800"/>
          </a:xfrm>
          <a:prstGeom prst="rect">
            <a:avLst/>
          </a:prstGeom>
          <a:noFill/>
          <a:ln w="0">
            <a:noFill/>
            <a:prstDash val="solid"/>
          </a:ln>
        </p:spPr>
        <p:txBody>
          <a:bodyPr lIns="90000" tIns="45000" rIns="90000" bIns="45000" anchor="ctr"/>
          <a:lstStyle/>
          <a:p>
            <a:pPr>
              <a:lnSpc>
                <a:spcPct val="90000"/>
              </a:lnSpc>
              <a:buNone/>
            </a:pPr>
            <a:r>
              <a:rPr sz="4400" b="0" strike="noStrike" dirty="0">
                <a:solidFill>
                  <a:srgbClr val="000000"/>
                </a:solidFill>
                <a:latin typeface="Aptos"/>
                <a:ea typeface="DejaVu Sans"/>
                <a:cs typeface="DejaVu Sans"/>
              </a:rPr>
              <a:t>Ordre du jour :</a:t>
            </a:r>
          </a:p>
        </p:txBody>
      </p:sp>
      <p:sp>
        <p:nvSpPr>
          <p:cNvPr id="7" name="Rectangle 6">
            <a:extLst>
              <a:ext uri="{FF2B5EF4-FFF2-40B4-BE49-F238E27FC236}">
                <a16:creationId xmlns:a16="http://schemas.microsoft.com/office/drawing/2014/main" id="{822C2139-7A15-E188-C224-6AEF19A946D4}"/>
              </a:ext>
            </a:extLst>
          </p:cNvPr>
          <p:cNvSpPr/>
          <p:nvPr/>
        </p:nvSpPr>
        <p:spPr>
          <a:xfrm>
            <a:off x="6413040" y="1690560"/>
            <a:ext cx="5176800" cy="4485600"/>
          </a:xfrm>
          <a:prstGeom prst="rect">
            <a:avLst/>
          </a:prstGeom>
          <a:noFill/>
          <a:ln w="0">
            <a:noFill/>
            <a:prstDash val="solid"/>
          </a:ln>
        </p:spPr>
        <p:txBody>
          <a:bodyPr lIns="90000" tIns="45000" rIns="90000" bIns="45000" anchor="t"/>
          <a:lstStyle/>
          <a:p>
            <a:pPr marL="285750" indent="-285750">
              <a:lnSpc>
                <a:spcPct val="90000"/>
              </a:lnSpc>
              <a:spcBef>
                <a:spcPts val="1001"/>
              </a:spcBef>
              <a:buClr>
                <a:srgbClr val="000000"/>
              </a:buClr>
              <a:buFont typeface="Arial"/>
              <a:buAutoNum type="arabicPeriod"/>
            </a:pPr>
            <a:r>
              <a:rPr sz="2200" dirty="0">
                <a:latin typeface="Aptos" panose="020B0004020202020204" pitchFamily="34" charset="0"/>
                <a:ea typeface="DejaVu Sans"/>
              </a:rPr>
              <a:t>Approbation du PV de </a:t>
            </a:r>
            <a:r>
              <a:rPr sz="2200" dirty="0" err="1">
                <a:latin typeface="Aptos" panose="020B0004020202020204" pitchFamily="34" charset="0"/>
                <a:ea typeface="DejaVu Sans"/>
              </a:rPr>
              <a:t>l’AG</a:t>
            </a:r>
            <a:r>
              <a:rPr sz="2200" dirty="0">
                <a:latin typeface="Aptos" panose="020B0004020202020204" pitchFamily="34" charset="0"/>
                <a:ea typeface="DejaVu Sans"/>
              </a:rPr>
              <a:t> du 27.03.25</a:t>
            </a:r>
          </a:p>
          <a:p>
            <a:pPr marL="285750" indent="-285750">
              <a:lnSpc>
                <a:spcPct val="90000"/>
              </a:lnSpc>
              <a:spcBef>
                <a:spcPts val="1001"/>
              </a:spcBef>
              <a:buClr>
                <a:srgbClr val="000000"/>
              </a:buClr>
              <a:buFont typeface="Arial"/>
              <a:buAutoNum type="arabicPeriod"/>
            </a:pPr>
            <a:r>
              <a:rPr sz="2200" dirty="0" err="1">
                <a:latin typeface="Aptos" panose="020B0004020202020204" pitchFamily="34" charset="0"/>
                <a:ea typeface="DejaVu Sans"/>
              </a:rPr>
              <a:t>Authentification</a:t>
            </a:r>
            <a:r>
              <a:rPr sz="2200" dirty="0">
                <a:latin typeface="Aptos" panose="020B0004020202020204" pitchFamily="34" charset="0"/>
                <a:ea typeface="DejaVu Sans"/>
              </a:rPr>
              <a:t> des nouveaux </a:t>
            </a:r>
            <a:r>
              <a:rPr sz="2200" dirty="0" err="1">
                <a:latin typeface="Aptos" panose="020B0004020202020204" pitchFamily="34" charset="0"/>
                <a:ea typeface="DejaVu Sans"/>
              </a:rPr>
              <a:t>statuts</a:t>
            </a:r>
            <a:r>
              <a:rPr sz="2200" dirty="0">
                <a:latin typeface="Aptos" panose="020B0004020202020204" pitchFamily="34" charset="0"/>
                <a:ea typeface="DejaVu Sans"/>
              </a:rPr>
              <a:t> de la </a:t>
            </a:r>
            <a:r>
              <a:rPr sz="2200" dirty="0" err="1">
                <a:latin typeface="Aptos" panose="020B0004020202020204" pitchFamily="34" charset="0"/>
                <a:ea typeface="DejaVu Sans"/>
              </a:rPr>
              <a:t>Ciguë</a:t>
            </a:r>
            <a:r>
              <a:rPr sz="2200" dirty="0">
                <a:latin typeface="Aptos" panose="020B0004020202020204" pitchFamily="34" charset="0"/>
                <a:ea typeface="DejaVu Sans"/>
              </a:rPr>
              <a:t> (vote)</a:t>
            </a:r>
          </a:p>
          <a:p>
            <a:pPr marL="285750" indent="-285750">
              <a:lnSpc>
                <a:spcPct val="90000"/>
              </a:lnSpc>
              <a:spcBef>
                <a:spcPts val="1001"/>
              </a:spcBef>
              <a:buClr>
                <a:srgbClr val="000000"/>
              </a:buClr>
              <a:buFont typeface="Arial"/>
              <a:buAutoNum type="arabicPeriod"/>
            </a:pPr>
            <a:r>
              <a:rPr sz="2200" dirty="0" err="1">
                <a:latin typeface="Aptos" panose="020B0004020202020204" pitchFamily="34" charset="0"/>
                <a:ea typeface="DejaVu Sans"/>
              </a:rPr>
              <a:t>Informations</a:t>
            </a:r>
            <a:r>
              <a:rPr sz="2200" dirty="0">
                <a:latin typeface="Aptos" panose="020B0004020202020204" pitchFamily="34" charset="0"/>
                <a:ea typeface="DejaVu Sans"/>
              </a:rPr>
              <a:t> de </a:t>
            </a:r>
            <a:r>
              <a:rPr sz="2200" dirty="0" err="1">
                <a:latin typeface="Aptos" panose="020B0004020202020204" pitchFamily="34" charset="0"/>
                <a:ea typeface="DejaVu Sans"/>
              </a:rPr>
              <a:t>l’ET</a:t>
            </a:r>
            <a:r>
              <a:rPr sz="2200" dirty="0">
                <a:latin typeface="Aptos" panose="020B0004020202020204" pitchFamily="34" charset="0"/>
                <a:ea typeface="DejaVu Sans"/>
              </a:rPr>
              <a:t> et du CA</a:t>
            </a:r>
          </a:p>
          <a:p>
            <a:pPr marL="285750" indent="-285750">
              <a:lnSpc>
                <a:spcPct val="90000"/>
              </a:lnSpc>
              <a:spcBef>
                <a:spcPts val="1001"/>
              </a:spcBef>
              <a:buClr>
                <a:srgbClr val="000000"/>
              </a:buClr>
              <a:buFont typeface="Arial"/>
              <a:buAutoNum type="arabicPeriod"/>
            </a:pPr>
            <a:r>
              <a:rPr sz="2200" dirty="0" err="1">
                <a:latin typeface="Aptos" panose="020B0004020202020204" pitchFamily="34" charset="0"/>
                <a:ea typeface="DejaVu Sans"/>
              </a:rPr>
              <a:t>Présentation</a:t>
            </a:r>
            <a:r>
              <a:rPr sz="2200" dirty="0">
                <a:latin typeface="Aptos" panose="020B0004020202020204" pitchFamily="34" charset="0"/>
                <a:ea typeface="DejaVu Sans"/>
              </a:rPr>
              <a:t> et validation des </a:t>
            </a:r>
            <a:r>
              <a:rPr sz="2200" dirty="0" err="1">
                <a:latin typeface="Aptos" panose="020B0004020202020204" pitchFamily="34" charset="0"/>
                <a:ea typeface="DejaVu Sans"/>
              </a:rPr>
              <a:t>comptes</a:t>
            </a:r>
            <a:r>
              <a:rPr sz="2200" dirty="0">
                <a:latin typeface="Aptos" panose="020B0004020202020204" pitchFamily="34" charset="0"/>
                <a:ea typeface="DejaVu Sans"/>
              </a:rPr>
              <a:t> 2024 (vote)</a:t>
            </a:r>
          </a:p>
          <a:p>
            <a:pPr marL="285750" indent="-285750">
              <a:lnSpc>
                <a:spcPct val="90000"/>
              </a:lnSpc>
              <a:spcBef>
                <a:spcPts val="1001"/>
              </a:spcBef>
              <a:buClr>
                <a:srgbClr val="000000"/>
              </a:buClr>
              <a:buFont typeface="Arial"/>
              <a:buAutoNum type="arabicPeriod"/>
            </a:pPr>
            <a:r>
              <a:rPr sz="2200" dirty="0" err="1">
                <a:latin typeface="Aptos" panose="020B0004020202020204" pitchFamily="34" charset="0"/>
                <a:ea typeface="DejaVu Sans"/>
              </a:rPr>
              <a:t>Présentation</a:t>
            </a:r>
            <a:r>
              <a:rPr sz="2200" dirty="0">
                <a:latin typeface="Aptos" panose="020B0004020202020204" pitchFamily="34" charset="0"/>
                <a:ea typeface="DejaVu Sans"/>
              </a:rPr>
              <a:t> et validation du Rapport </a:t>
            </a:r>
            <a:r>
              <a:rPr sz="2200" dirty="0" err="1">
                <a:latin typeface="Aptos" panose="020B0004020202020204" pitchFamily="34" charset="0"/>
                <a:ea typeface="DejaVu Sans"/>
              </a:rPr>
              <a:t>d’Activité</a:t>
            </a:r>
            <a:r>
              <a:rPr sz="2200" dirty="0">
                <a:latin typeface="Aptos" panose="020B0004020202020204" pitchFamily="34" charset="0"/>
                <a:ea typeface="DejaVu Sans"/>
              </a:rPr>
              <a:t> 2024 (vote)</a:t>
            </a:r>
          </a:p>
          <a:p>
            <a:pPr marL="285750" indent="-285750">
              <a:lnSpc>
                <a:spcPct val="90000"/>
              </a:lnSpc>
              <a:spcBef>
                <a:spcPts val="1001"/>
              </a:spcBef>
              <a:buClr>
                <a:srgbClr val="000000"/>
              </a:buClr>
              <a:buFont typeface="Arial"/>
              <a:buAutoNum type="arabicPeriod"/>
            </a:pPr>
            <a:r>
              <a:rPr sz="2200" dirty="0">
                <a:latin typeface="Aptos" panose="020B0004020202020204" pitchFamily="34" charset="0"/>
                <a:ea typeface="DejaVu Sans"/>
              </a:rPr>
              <a:t>Augmentation du </a:t>
            </a:r>
            <a:r>
              <a:rPr sz="2200" dirty="0" err="1">
                <a:latin typeface="Aptos" panose="020B0004020202020204" pitchFamily="34" charset="0"/>
                <a:ea typeface="DejaVu Sans"/>
              </a:rPr>
              <a:t>taux</a:t>
            </a:r>
            <a:r>
              <a:rPr sz="2200" dirty="0">
                <a:latin typeface="Aptos" panose="020B0004020202020204" pitchFamily="34" charset="0"/>
                <a:ea typeface="DejaVu Sans"/>
              </a:rPr>
              <a:t> de travail du poste </a:t>
            </a:r>
            <a:r>
              <a:rPr sz="2200" dirty="0" err="1">
                <a:latin typeface="Aptos" panose="020B0004020202020204" pitchFamily="34" charset="0"/>
                <a:ea typeface="DejaVu Sans"/>
              </a:rPr>
              <a:t>chargé.e.x</a:t>
            </a:r>
            <a:r>
              <a:rPr sz="2200" dirty="0">
                <a:latin typeface="Aptos" panose="020B0004020202020204" pitchFamily="34" charset="0"/>
                <a:ea typeface="DejaVu Sans"/>
              </a:rPr>
              <a:t> </a:t>
            </a:r>
            <a:r>
              <a:rPr sz="2200" dirty="0" err="1">
                <a:latin typeface="Aptos" panose="020B0004020202020204" pitchFamily="34" charset="0"/>
                <a:ea typeface="DejaVu Sans"/>
              </a:rPr>
              <a:t>d'administration</a:t>
            </a:r>
            <a:r>
              <a:rPr sz="2200" dirty="0">
                <a:latin typeface="Aptos" panose="020B0004020202020204" pitchFamily="34" charset="0"/>
                <a:ea typeface="DejaVu Sans"/>
              </a:rPr>
              <a:t> (vote)</a:t>
            </a:r>
          </a:p>
          <a:p>
            <a:pPr marL="285750" indent="-285750">
              <a:lnSpc>
                <a:spcPct val="90000"/>
              </a:lnSpc>
              <a:spcBef>
                <a:spcPts val="1001"/>
              </a:spcBef>
              <a:buClr>
                <a:srgbClr val="000000"/>
              </a:buClr>
              <a:buFont typeface="Arial"/>
              <a:buAutoNum type="arabicPeriod"/>
            </a:pPr>
            <a:r>
              <a:rPr sz="2200" dirty="0">
                <a:latin typeface="Aptos" panose="020B0004020202020204" pitchFamily="34" charset="0"/>
                <a:ea typeface="DejaVu Sans"/>
              </a:rPr>
              <a:t>Divers</a:t>
            </a:r>
            <a:br>
              <a:rPr dirty="0">
                <a:latin typeface="Arial"/>
                <a:ea typeface="DejaVu Sans"/>
                <a:cs typeface="Arial"/>
              </a:rPr>
            </a:br>
            <a:r>
              <a:rPr sz="2000" b="0" strike="noStrike" dirty="0">
                <a:solidFill>
                  <a:srgbClr val="000000"/>
                </a:solidFill>
                <a:latin typeface="Arial"/>
                <a:ea typeface="DejaVu Sans"/>
                <a:cs typeface="Arial"/>
              </a:rPr>
              <a:t> </a:t>
            </a:r>
          </a:p>
          <a:p>
            <a:pPr>
              <a:lnSpc>
                <a:spcPct val="90000"/>
              </a:lnSpc>
              <a:spcBef>
                <a:spcPts val="1001"/>
              </a:spcBef>
              <a:buNone/>
              <a:tabLst>
                <a:tab pos="0" algn="l"/>
              </a:tabLst>
            </a:pPr>
            <a:endParaRPr sz="2000" b="0" strike="noStrike" dirty="0">
              <a:solidFill>
                <a:srgbClr val="000000"/>
              </a:solidFill>
              <a:latin typeface="Arial"/>
              <a:ea typeface="DejaVu Sans"/>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sp>
        <p:nvSpPr>
          <p:cNvPr id="374" name="Présentation des futurs immeubles"/>
          <p:cNvSpPr txBox="1"/>
          <p:nvPr/>
        </p:nvSpPr>
        <p:spPr>
          <a:xfrm>
            <a:off x="883080" y="674080"/>
            <a:ext cx="10424881" cy="706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nchor="ctr">
            <a:spAutoFit/>
          </a:bodyPr>
          <a:lstStyle>
            <a:lvl1pPr>
              <a:lnSpc>
                <a:spcPct val="90000"/>
              </a:lnSpc>
              <a:defRPr sz="4400"/>
            </a:lvl1pPr>
          </a:lstStyle>
          <a:p>
            <a:r>
              <a:t>Présentation des futurs immeubles</a:t>
            </a:r>
          </a:p>
        </p:txBody>
      </p:sp>
      <p:sp>
        <p:nvSpPr>
          <p:cNvPr id="375" name="Les atouts…"/>
          <p:cNvSpPr txBox="1"/>
          <p:nvPr/>
        </p:nvSpPr>
        <p:spPr>
          <a:xfrm>
            <a:off x="593041" y="1658798"/>
            <a:ext cx="11120615" cy="3924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a:lnSpc>
                <a:spcPct val="90000"/>
              </a:lnSpc>
              <a:spcBef>
                <a:spcPts val="1000"/>
              </a:spcBef>
              <a:defRPr sz="3200" b="1"/>
            </a:pPr>
            <a:r>
              <a:t>Les atouts </a:t>
            </a:r>
          </a:p>
          <a:p>
            <a:pPr lvl="2" indent="457200">
              <a:lnSpc>
                <a:spcPct val="90000"/>
              </a:lnSpc>
              <a:spcBef>
                <a:spcPts val="1000"/>
              </a:spcBef>
              <a:defRPr sz="2500"/>
            </a:pPr>
            <a:r>
              <a:t>Situation centrale</a:t>
            </a:r>
          </a:p>
          <a:p>
            <a:pPr marL="1393657" lvl="3" indent="-250657">
              <a:lnSpc>
                <a:spcPct val="90000"/>
              </a:lnSpc>
              <a:spcBef>
                <a:spcPts val="1000"/>
              </a:spcBef>
              <a:buSzPct val="100000"/>
              <a:buChar char="•"/>
              <a:defRPr sz="2500"/>
            </a:pPr>
            <a:r>
              <a:t>à proximité des lieux de formation et, respectivement, de l’Arve et du Rhône</a:t>
            </a:r>
          </a:p>
          <a:p>
            <a:pPr marL="1393657" lvl="3" indent="-250657">
              <a:lnSpc>
                <a:spcPct val="90000"/>
              </a:lnSpc>
              <a:spcBef>
                <a:spcPts val="1000"/>
              </a:spcBef>
              <a:buSzPct val="100000"/>
              <a:buChar char="•"/>
              <a:defRPr sz="2500"/>
            </a:pPr>
            <a:r>
              <a:t>bien desservi par les transports</a:t>
            </a:r>
          </a:p>
          <a:p>
            <a:pPr marL="1393657" lvl="3" indent="-250657">
              <a:lnSpc>
                <a:spcPct val="90000"/>
              </a:lnSpc>
              <a:spcBef>
                <a:spcPts val="1000"/>
              </a:spcBef>
              <a:buSzPct val="100000"/>
              <a:buChar char="•"/>
              <a:defRPr sz="2500"/>
            </a:pPr>
            <a:r>
              <a:t>dans des quartiers vivants et festifs (donc potentiellement plus susceptible d’être bruyants)</a:t>
            </a:r>
          </a:p>
          <a:p>
            <a:pPr lvl="2" indent="457200">
              <a:lnSpc>
                <a:spcPct val="90000"/>
              </a:lnSpc>
              <a:spcBef>
                <a:spcPts val="1000"/>
              </a:spcBef>
              <a:defRPr sz="2500"/>
            </a:pPr>
            <a:r>
              <a:t>Bâtiments neufs et construction écologique</a:t>
            </a:r>
          </a:p>
        </p:txBody>
      </p:sp>
      <p:sp>
        <p:nvSpPr>
          <p:cNvPr id="376" name="Coche de type dingbat"/>
          <p:cNvSpPr/>
          <p:nvPr/>
        </p:nvSpPr>
        <p:spPr>
          <a:xfrm>
            <a:off x="705682" y="4775120"/>
            <a:ext cx="315836" cy="300127"/>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0000"/>
          </a:solidFill>
          <a:ln w="12700">
            <a:miter lim="400000"/>
          </a:ln>
        </p:spPr>
        <p:txBody>
          <a:bodyPr lIns="45719" rIns="45719" anchor="ctr"/>
          <a:lstStyle/>
          <a:p>
            <a:endParaRPr/>
          </a:p>
        </p:txBody>
      </p:sp>
      <p:sp>
        <p:nvSpPr>
          <p:cNvPr id="377" name="Coche de type dingbat"/>
          <p:cNvSpPr/>
          <p:nvPr/>
        </p:nvSpPr>
        <p:spPr>
          <a:xfrm>
            <a:off x="705682" y="2247820"/>
            <a:ext cx="315836" cy="300127"/>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0000"/>
          </a:solidFill>
          <a:ln w="12700">
            <a:miter lim="400000"/>
          </a:ln>
        </p:spPr>
        <p:txBody>
          <a:bodyPr lIns="45719" rIns="45719" anchor="ctr"/>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sp>
        <p:nvSpPr>
          <p:cNvPr id="380" name="Présentation des futurs immeubles"/>
          <p:cNvSpPr txBox="1"/>
          <p:nvPr/>
        </p:nvSpPr>
        <p:spPr>
          <a:xfrm>
            <a:off x="883080" y="674080"/>
            <a:ext cx="10424881" cy="706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nchor="ctr">
            <a:spAutoFit/>
          </a:bodyPr>
          <a:lstStyle>
            <a:lvl1pPr>
              <a:lnSpc>
                <a:spcPct val="90000"/>
              </a:lnSpc>
              <a:defRPr sz="4400"/>
            </a:lvl1pPr>
          </a:lstStyle>
          <a:p>
            <a:r>
              <a:t>Présentation des futurs immeubles</a:t>
            </a:r>
          </a:p>
        </p:txBody>
      </p:sp>
      <p:sp>
        <p:nvSpPr>
          <p:cNvPr id="381" name="A suivre (très prévisionnel)…"/>
          <p:cNvSpPr txBox="1"/>
          <p:nvPr/>
        </p:nvSpPr>
        <p:spPr>
          <a:xfrm>
            <a:off x="593041" y="1658798"/>
            <a:ext cx="11120615" cy="5557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a:lnSpc>
                <a:spcPct val="90000"/>
              </a:lnSpc>
              <a:spcBef>
                <a:spcPts val="1000"/>
              </a:spcBef>
              <a:defRPr sz="3200" b="1"/>
            </a:pPr>
            <a:r>
              <a:t>A suivre (très prévisionnel)</a:t>
            </a:r>
          </a:p>
          <a:p>
            <a:pPr lvl="2" indent="457200">
              <a:lnSpc>
                <a:spcPct val="90000"/>
              </a:lnSpc>
              <a:spcBef>
                <a:spcPts val="1000"/>
              </a:spcBef>
              <a:defRPr sz="2500"/>
            </a:pPr>
            <a:endParaRPr/>
          </a:p>
          <a:p>
            <a:pPr lvl="3" indent="685800">
              <a:lnSpc>
                <a:spcPct val="90000"/>
              </a:lnSpc>
              <a:spcBef>
                <a:spcPts val="1000"/>
              </a:spcBef>
              <a:defRPr sz="2500"/>
            </a:pPr>
            <a:r>
              <a:t>Mise sur pied de la comm’ attrib’ : octobre 2025</a:t>
            </a:r>
          </a:p>
          <a:p>
            <a:pPr lvl="3" indent="685800">
              <a:lnSpc>
                <a:spcPct val="90000"/>
              </a:lnSpc>
              <a:spcBef>
                <a:spcPts val="1000"/>
              </a:spcBef>
              <a:defRPr sz="2500"/>
            </a:pPr>
            <a:r>
              <a:t>Publication des annonces : novembre-décembre 2025</a:t>
            </a:r>
          </a:p>
          <a:p>
            <a:pPr lvl="3" indent="685800">
              <a:lnSpc>
                <a:spcPct val="90000"/>
              </a:lnSpc>
              <a:spcBef>
                <a:spcPts val="1000"/>
              </a:spcBef>
              <a:defRPr sz="2500"/>
            </a:pPr>
            <a:r>
              <a:t>Entretiens d’attribution : 1er trimestre 2026</a:t>
            </a:r>
          </a:p>
          <a:p>
            <a:pPr lvl="3" indent="685800">
              <a:lnSpc>
                <a:spcPct val="90000"/>
              </a:lnSpc>
              <a:spcBef>
                <a:spcPts val="1000"/>
              </a:spcBef>
              <a:defRPr sz="2500"/>
            </a:pPr>
            <a:endParaRPr/>
          </a:p>
          <a:p>
            <a:pPr lvl="3" indent="685800">
              <a:lnSpc>
                <a:spcPct val="90000"/>
              </a:lnSpc>
              <a:spcBef>
                <a:spcPts val="1000"/>
              </a:spcBef>
              <a:defRPr sz="2500"/>
            </a:pPr>
            <a:r>
              <a:t>Mise sur pied de la comm’ attrib’ : octobre 2025</a:t>
            </a:r>
          </a:p>
          <a:p>
            <a:pPr lvl="3" indent="685800">
              <a:lnSpc>
                <a:spcPct val="90000"/>
              </a:lnSpc>
              <a:spcBef>
                <a:spcPts val="1000"/>
              </a:spcBef>
              <a:defRPr sz="2500"/>
            </a:pPr>
            <a:r>
              <a:t>Publication des annonces : janvier-février 2026</a:t>
            </a:r>
          </a:p>
          <a:p>
            <a:pPr lvl="3" indent="685800">
              <a:lnSpc>
                <a:spcPct val="90000"/>
              </a:lnSpc>
              <a:spcBef>
                <a:spcPts val="1000"/>
              </a:spcBef>
              <a:defRPr sz="2500"/>
            </a:pPr>
            <a:r>
              <a:t>Entretiens d’attribution : 2ème trimestre 2026</a:t>
            </a:r>
          </a:p>
          <a:p>
            <a:pPr lvl="3" indent="685800">
              <a:lnSpc>
                <a:spcPct val="90000"/>
              </a:lnSpc>
              <a:spcBef>
                <a:spcPts val="1000"/>
              </a:spcBef>
              <a:defRPr sz="2500"/>
            </a:pPr>
            <a:endParaRPr/>
          </a:p>
          <a:p>
            <a:pPr lvl="2" indent="457200">
              <a:lnSpc>
                <a:spcPct val="90000"/>
              </a:lnSpc>
              <a:spcBef>
                <a:spcPts val="1000"/>
              </a:spcBef>
              <a:defRPr sz="2500"/>
            </a:pPr>
            <a:endParaRPr/>
          </a:p>
        </p:txBody>
      </p:sp>
      <p:sp>
        <p:nvSpPr>
          <p:cNvPr id="382" name="Calendrier"/>
          <p:cNvSpPr/>
          <p:nvPr/>
        </p:nvSpPr>
        <p:spPr>
          <a:xfrm>
            <a:off x="10560867" y="249875"/>
            <a:ext cx="1204866" cy="1329050"/>
          </a:xfrm>
          <a:custGeom>
            <a:avLst/>
            <a:gdLst/>
            <a:ahLst/>
            <a:cxnLst>
              <a:cxn ang="0">
                <a:pos x="wd2" y="hd2"/>
              </a:cxn>
              <a:cxn ang="5400000">
                <a:pos x="wd2" y="hd2"/>
              </a:cxn>
              <a:cxn ang="10800000">
                <a:pos x="wd2" y="hd2"/>
              </a:cxn>
              <a:cxn ang="16200000">
                <a:pos x="wd2" y="hd2"/>
              </a:cxn>
            </a:cxnLst>
            <a:rect l="0" t="0" r="r" b="b"/>
            <a:pathLst>
              <a:path w="21600" h="21600" extrusionOk="0">
                <a:moveTo>
                  <a:pt x="4289" y="0"/>
                </a:moveTo>
                <a:cubicBezTo>
                  <a:pt x="4152" y="0"/>
                  <a:pt x="4034" y="103"/>
                  <a:pt x="4034" y="233"/>
                </a:cubicBezTo>
                <a:lnTo>
                  <a:pt x="4034" y="1151"/>
                </a:lnTo>
                <a:lnTo>
                  <a:pt x="4034" y="2953"/>
                </a:lnTo>
                <a:lnTo>
                  <a:pt x="6428" y="2953"/>
                </a:lnTo>
                <a:lnTo>
                  <a:pt x="6433" y="1151"/>
                </a:lnTo>
                <a:lnTo>
                  <a:pt x="6433" y="233"/>
                </a:lnTo>
                <a:cubicBezTo>
                  <a:pt x="6433" y="109"/>
                  <a:pt x="6321" y="0"/>
                  <a:pt x="6178" y="0"/>
                </a:cubicBezTo>
                <a:lnTo>
                  <a:pt x="4289" y="0"/>
                </a:lnTo>
                <a:close/>
                <a:moveTo>
                  <a:pt x="15422" y="0"/>
                </a:moveTo>
                <a:cubicBezTo>
                  <a:pt x="15279" y="0"/>
                  <a:pt x="15167" y="109"/>
                  <a:pt x="15167" y="233"/>
                </a:cubicBezTo>
                <a:lnTo>
                  <a:pt x="15167" y="1151"/>
                </a:lnTo>
                <a:lnTo>
                  <a:pt x="15172" y="2953"/>
                </a:lnTo>
                <a:lnTo>
                  <a:pt x="17566" y="2953"/>
                </a:lnTo>
                <a:lnTo>
                  <a:pt x="17566" y="1151"/>
                </a:lnTo>
                <a:lnTo>
                  <a:pt x="17566" y="233"/>
                </a:lnTo>
                <a:cubicBezTo>
                  <a:pt x="17566" y="103"/>
                  <a:pt x="17448" y="0"/>
                  <a:pt x="17311" y="0"/>
                </a:cubicBezTo>
                <a:lnTo>
                  <a:pt x="15422" y="0"/>
                </a:lnTo>
                <a:close/>
                <a:moveTo>
                  <a:pt x="1031" y="2150"/>
                </a:moveTo>
                <a:cubicBezTo>
                  <a:pt x="465" y="2150"/>
                  <a:pt x="0" y="2565"/>
                  <a:pt x="0" y="3083"/>
                </a:cubicBezTo>
                <a:lnTo>
                  <a:pt x="0" y="20665"/>
                </a:lnTo>
                <a:cubicBezTo>
                  <a:pt x="0" y="21178"/>
                  <a:pt x="459" y="21600"/>
                  <a:pt x="1031" y="21600"/>
                </a:cubicBezTo>
                <a:lnTo>
                  <a:pt x="20569" y="21600"/>
                </a:lnTo>
                <a:cubicBezTo>
                  <a:pt x="21135" y="21600"/>
                  <a:pt x="21600" y="21184"/>
                  <a:pt x="21600" y="20665"/>
                </a:cubicBezTo>
                <a:lnTo>
                  <a:pt x="21600" y="3083"/>
                </a:lnTo>
                <a:cubicBezTo>
                  <a:pt x="21600" y="2570"/>
                  <a:pt x="21135" y="2150"/>
                  <a:pt x="20569" y="2150"/>
                </a:cubicBezTo>
                <a:lnTo>
                  <a:pt x="18329" y="2150"/>
                </a:lnTo>
                <a:lnTo>
                  <a:pt x="18329" y="3088"/>
                </a:lnTo>
                <a:cubicBezTo>
                  <a:pt x="18329" y="3396"/>
                  <a:pt x="18049" y="3650"/>
                  <a:pt x="17710" y="3650"/>
                </a:cubicBezTo>
                <a:lnTo>
                  <a:pt x="15018" y="3650"/>
                </a:lnTo>
                <a:cubicBezTo>
                  <a:pt x="14678" y="3650"/>
                  <a:pt x="14398" y="3396"/>
                  <a:pt x="14398" y="3088"/>
                </a:cubicBezTo>
                <a:lnTo>
                  <a:pt x="14398" y="2150"/>
                </a:lnTo>
                <a:lnTo>
                  <a:pt x="7202" y="2150"/>
                </a:lnTo>
                <a:lnTo>
                  <a:pt x="7202" y="3088"/>
                </a:lnTo>
                <a:cubicBezTo>
                  <a:pt x="7202" y="3396"/>
                  <a:pt x="6922" y="3650"/>
                  <a:pt x="6582" y="3650"/>
                </a:cubicBezTo>
                <a:lnTo>
                  <a:pt x="3890" y="3650"/>
                </a:lnTo>
                <a:cubicBezTo>
                  <a:pt x="3551" y="3650"/>
                  <a:pt x="3271" y="3396"/>
                  <a:pt x="3271" y="3088"/>
                </a:cubicBezTo>
                <a:lnTo>
                  <a:pt x="3271" y="2150"/>
                </a:lnTo>
                <a:lnTo>
                  <a:pt x="1031" y="2150"/>
                </a:lnTo>
                <a:close/>
                <a:moveTo>
                  <a:pt x="1508" y="6389"/>
                </a:moveTo>
                <a:lnTo>
                  <a:pt x="20092" y="6389"/>
                </a:lnTo>
                <a:lnTo>
                  <a:pt x="20092" y="19565"/>
                </a:lnTo>
                <a:lnTo>
                  <a:pt x="1508" y="19565"/>
                </a:lnTo>
                <a:lnTo>
                  <a:pt x="1508" y="6389"/>
                </a:lnTo>
                <a:close/>
                <a:moveTo>
                  <a:pt x="3807" y="8451"/>
                </a:moveTo>
                <a:cubicBezTo>
                  <a:pt x="3777" y="8451"/>
                  <a:pt x="3747" y="8478"/>
                  <a:pt x="3747" y="8505"/>
                </a:cubicBezTo>
                <a:lnTo>
                  <a:pt x="3747" y="10493"/>
                </a:lnTo>
                <a:cubicBezTo>
                  <a:pt x="3747" y="10525"/>
                  <a:pt x="3777" y="10547"/>
                  <a:pt x="3807" y="10547"/>
                </a:cubicBezTo>
                <a:lnTo>
                  <a:pt x="5999" y="10547"/>
                </a:lnTo>
                <a:cubicBezTo>
                  <a:pt x="6029" y="10547"/>
                  <a:pt x="6059" y="10525"/>
                  <a:pt x="6059" y="10493"/>
                </a:cubicBezTo>
                <a:lnTo>
                  <a:pt x="6059" y="8505"/>
                </a:lnTo>
                <a:cubicBezTo>
                  <a:pt x="6059" y="8478"/>
                  <a:pt x="6029" y="8451"/>
                  <a:pt x="5999" y="8451"/>
                </a:cubicBezTo>
                <a:lnTo>
                  <a:pt x="3807" y="8451"/>
                </a:lnTo>
                <a:close/>
                <a:moveTo>
                  <a:pt x="7654" y="8451"/>
                </a:moveTo>
                <a:cubicBezTo>
                  <a:pt x="7618" y="8451"/>
                  <a:pt x="7595" y="8478"/>
                  <a:pt x="7595" y="8505"/>
                </a:cubicBezTo>
                <a:lnTo>
                  <a:pt x="7595" y="10493"/>
                </a:lnTo>
                <a:cubicBezTo>
                  <a:pt x="7595" y="10525"/>
                  <a:pt x="7618" y="10547"/>
                  <a:pt x="7654" y="10547"/>
                </a:cubicBezTo>
                <a:lnTo>
                  <a:pt x="9847" y="10547"/>
                </a:lnTo>
                <a:cubicBezTo>
                  <a:pt x="9877" y="10547"/>
                  <a:pt x="9907" y="10525"/>
                  <a:pt x="9907" y="10493"/>
                </a:cubicBezTo>
                <a:lnTo>
                  <a:pt x="9907" y="8505"/>
                </a:lnTo>
                <a:cubicBezTo>
                  <a:pt x="9907" y="8478"/>
                  <a:pt x="9877" y="8451"/>
                  <a:pt x="9847" y="8451"/>
                </a:cubicBezTo>
                <a:lnTo>
                  <a:pt x="7654" y="8451"/>
                </a:lnTo>
                <a:close/>
                <a:moveTo>
                  <a:pt x="11753" y="8451"/>
                </a:moveTo>
                <a:cubicBezTo>
                  <a:pt x="11723" y="8451"/>
                  <a:pt x="11693" y="8478"/>
                  <a:pt x="11693" y="8505"/>
                </a:cubicBezTo>
                <a:lnTo>
                  <a:pt x="11693" y="10493"/>
                </a:lnTo>
                <a:cubicBezTo>
                  <a:pt x="11693" y="10525"/>
                  <a:pt x="11723" y="10547"/>
                  <a:pt x="11753" y="10547"/>
                </a:cubicBezTo>
                <a:lnTo>
                  <a:pt x="13946" y="10547"/>
                </a:lnTo>
                <a:cubicBezTo>
                  <a:pt x="13976" y="10547"/>
                  <a:pt x="14005" y="10525"/>
                  <a:pt x="14005" y="10493"/>
                </a:cubicBezTo>
                <a:lnTo>
                  <a:pt x="14005" y="8505"/>
                </a:lnTo>
                <a:cubicBezTo>
                  <a:pt x="14005" y="8478"/>
                  <a:pt x="13976" y="8451"/>
                  <a:pt x="13946" y="8451"/>
                </a:cubicBezTo>
                <a:lnTo>
                  <a:pt x="11753" y="8451"/>
                </a:lnTo>
                <a:close/>
                <a:moveTo>
                  <a:pt x="15601" y="8451"/>
                </a:moveTo>
                <a:cubicBezTo>
                  <a:pt x="15565" y="8451"/>
                  <a:pt x="15541" y="8478"/>
                  <a:pt x="15541" y="8505"/>
                </a:cubicBezTo>
                <a:lnTo>
                  <a:pt x="15541" y="10493"/>
                </a:lnTo>
                <a:cubicBezTo>
                  <a:pt x="15541" y="10525"/>
                  <a:pt x="15565" y="10547"/>
                  <a:pt x="15601" y="10547"/>
                </a:cubicBezTo>
                <a:lnTo>
                  <a:pt x="17793" y="10547"/>
                </a:lnTo>
                <a:cubicBezTo>
                  <a:pt x="17829" y="10547"/>
                  <a:pt x="17853" y="10525"/>
                  <a:pt x="17853" y="10493"/>
                </a:cubicBezTo>
                <a:lnTo>
                  <a:pt x="17853" y="8505"/>
                </a:lnTo>
                <a:cubicBezTo>
                  <a:pt x="17853" y="8478"/>
                  <a:pt x="17829" y="8451"/>
                  <a:pt x="17793" y="8451"/>
                </a:cubicBezTo>
                <a:lnTo>
                  <a:pt x="15601" y="8451"/>
                </a:lnTo>
                <a:close/>
                <a:moveTo>
                  <a:pt x="3771" y="12086"/>
                </a:moveTo>
                <a:cubicBezTo>
                  <a:pt x="3736" y="12086"/>
                  <a:pt x="3712" y="12107"/>
                  <a:pt x="3712" y="12140"/>
                </a:cubicBezTo>
                <a:lnTo>
                  <a:pt x="3712" y="14126"/>
                </a:lnTo>
                <a:cubicBezTo>
                  <a:pt x="3712" y="14153"/>
                  <a:pt x="3736" y="14180"/>
                  <a:pt x="3771" y="14180"/>
                </a:cubicBezTo>
                <a:lnTo>
                  <a:pt x="5964" y="14180"/>
                </a:lnTo>
                <a:cubicBezTo>
                  <a:pt x="5994" y="14180"/>
                  <a:pt x="6024" y="14153"/>
                  <a:pt x="6024" y="14126"/>
                </a:cubicBezTo>
                <a:lnTo>
                  <a:pt x="6024" y="12140"/>
                </a:lnTo>
                <a:cubicBezTo>
                  <a:pt x="6024" y="12107"/>
                  <a:pt x="5994" y="12086"/>
                  <a:pt x="5964" y="12086"/>
                </a:cubicBezTo>
                <a:lnTo>
                  <a:pt x="3771" y="12086"/>
                </a:lnTo>
                <a:close/>
                <a:moveTo>
                  <a:pt x="7619" y="12086"/>
                </a:moveTo>
                <a:cubicBezTo>
                  <a:pt x="7583" y="12086"/>
                  <a:pt x="7559" y="12107"/>
                  <a:pt x="7559" y="12140"/>
                </a:cubicBezTo>
                <a:lnTo>
                  <a:pt x="7559" y="14126"/>
                </a:lnTo>
                <a:cubicBezTo>
                  <a:pt x="7559" y="14153"/>
                  <a:pt x="7583" y="14180"/>
                  <a:pt x="7619" y="14180"/>
                </a:cubicBezTo>
                <a:lnTo>
                  <a:pt x="9812" y="14180"/>
                </a:lnTo>
                <a:cubicBezTo>
                  <a:pt x="9841" y="14180"/>
                  <a:pt x="9871" y="14153"/>
                  <a:pt x="9871" y="14126"/>
                </a:cubicBezTo>
                <a:lnTo>
                  <a:pt x="9871" y="12140"/>
                </a:lnTo>
                <a:cubicBezTo>
                  <a:pt x="9871" y="12107"/>
                  <a:pt x="9841" y="12086"/>
                  <a:pt x="9812" y="12086"/>
                </a:cubicBezTo>
                <a:lnTo>
                  <a:pt x="7619" y="12086"/>
                </a:lnTo>
                <a:close/>
                <a:moveTo>
                  <a:pt x="11788" y="12086"/>
                </a:moveTo>
                <a:cubicBezTo>
                  <a:pt x="11759" y="12086"/>
                  <a:pt x="11729" y="12107"/>
                  <a:pt x="11729" y="12140"/>
                </a:cubicBezTo>
                <a:lnTo>
                  <a:pt x="11729" y="14126"/>
                </a:lnTo>
                <a:cubicBezTo>
                  <a:pt x="11729" y="14153"/>
                  <a:pt x="11759" y="14180"/>
                  <a:pt x="11788" y="14180"/>
                </a:cubicBezTo>
                <a:lnTo>
                  <a:pt x="13981" y="14180"/>
                </a:lnTo>
                <a:cubicBezTo>
                  <a:pt x="14011" y="14180"/>
                  <a:pt x="14041" y="14153"/>
                  <a:pt x="14041" y="14126"/>
                </a:cubicBezTo>
                <a:lnTo>
                  <a:pt x="14041" y="12140"/>
                </a:lnTo>
                <a:cubicBezTo>
                  <a:pt x="14041" y="12107"/>
                  <a:pt x="14011" y="12086"/>
                  <a:pt x="13981" y="12086"/>
                </a:cubicBezTo>
                <a:lnTo>
                  <a:pt x="11788" y="12086"/>
                </a:lnTo>
                <a:close/>
                <a:moveTo>
                  <a:pt x="15636" y="12086"/>
                </a:moveTo>
                <a:cubicBezTo>
                  <a:pt x="15600" y="12086"/>
                  <a:pt x="15576" y="12107"/>
                  <a:pt x="15576" y="12140"/>
                </a:cubicBezTo>
                <a:lnTo>
                  <a:pt x="15576" y="14126"/>
                </a:lnTo>
                <a:cubicBezTo>
                  <a:pt x="15576" y="14153"/>
                  <a:pt x="15600" y="14180"/>
                  <a:pt x="15636" y="14180"/>
                </a:cubicBezTo>
                <a:lnTo>
                  <a:pt x="17829" y="14180"/>
                </a:lnTo>
                <a:cubicBezTo>
                  <a:pt x="17864" y="14180"/>
                  <a:pt x="17888" y="14153"/>
                  <a:pt x="17888" y="14126"/>
                </a:cubicBezTo>
                <a:lnTo>
                  <a:pt x="17888" y="12140"/>
                </a:lnTo>
                <a:cubicBezTo>
                  <a:pt x="17888" y="12107"/>
                  <a:pt x="17864" y="12086"/>
                  <a:pt x="17829" y="12086"/>
                </a:cubicBezTo>
                <a:lnTo>
                  <a:pt x="15636" y="12086"/>
                </a:lnTo>
                <a:close/>
                <a:moveTo>
                  <a:pt x="3771" y="15866"/>
                </a:moveTo>
                <a:cubicBezTo>
                  <a:pt x="3736" y="15866"/>
                  <a:pt x="3712" y="15893"/>
                  <a:pt x="3712" y="15920"/>
                </a:cubicBezTo>
                <a:lnTo>
                  <a:pt x="3712" y="17906"/>
                </a:lnTo>
                <a:cubicBezTo>
                  <a:pt x="3712" y="17933"/>
                  <a:pt x="3736" y="17960"/>
                  <a:pt x="3771" y="17960"/>
                </a:cubicBezTo>
                <a:lnTo>
                  <a:pt x="5964" y="17960"/>
                </a:lnTo>
                <a:cubicBezTo>
                  <a:pt x="5994" y="17960"/>
                  <a:pt x="6024" y="17933"/>
                  <a:pt x="6024" y="17906"/>
                </a:cubicBezTo>
                <a:lnTo>
                  <a:pt x="6024" y="15920"/>
                </a:lnTo>
                <a:cubicBezTo>
                  <a:pt x="6024" y="15893"/>
                  <a:pt x="5994" y="15866"/>
                  <a:pt x="5964" y="15866"/>
                </a:cubicBezTo>
                <a:lnTo>
                  <a:pt x="3771" y="15866"/>
                </a:lnTo>
                <a:close/>
                <a:moveTo>
                  <a:pt x="7619" y="15866"/>
                </a:moveTo>
                <a:cubicBezTo>
                  <a:pt x="7583" y="15866"/>
                  <a:pt x="7559" y="15893"/>
                  <a:pt x="7559" y="15920"/>
                </a:cubicBezTo>
                <a:lnTo>
                  <a:pt x="7559" y="17906"/>
                </a:lnTo>
                <a:cubicBezTo>
                  <a:pt x="7559" y="17933"/>
                  <a:pt x="7583" y="17960"/>
                  <a:pt x="7619" y="17960"/>
                </a:cubicBezTo>
                <a:lnTo>
                  <a:pt x="9812" y="17960"/>
                </a:lnTo>
                <a:cubicBezTo>
                  <a:pt x="9841" y="17960"/>
                  <a:pt x="9871" y="17933"/>
                  <a:pt x="9871" y="17906"/>
                </a:cubicBezTo>
                <a:lnTo>
                  <a:pt x="9871" y="15920"/>
                </a:lnTo>
                <a:cubicBezTo>
                  <a:pt x="9871" y="15893"/>
                  <a:pt x="9841" y="15866"/>
                  <a:pt x="9812" y="15866"/>
                </a:cubicBezTo>
                <a:lnTo>
                  <a:pt x="7619" y="15866"/>
                </a:lnTo>
                <a:close/>
                <a:moveTo>
                  <a:pt x="11788" y="15866"/>
                </a:moveTo>
                <a:cubicBezTo>
                  <a:pt x="11759" y="15866"/>
                  <a:pt x="11729" y="15893"/>
                  <a:pt x="11729" y="15920"/>
                </a:cubicBezTo>
                <a:lnTo>
                  <a:pt x="11729" y="17906"/>
                </a:lnTo>
                <a:cubicBezTo>
                  <a:pt x="11729" y="17933"/>
                  <a:pt x="11759" y="17960"/>
                  <a:pt x="11788" y="17960"/>
                </a:cubicBezTo>
                <a:lnTo>
                  <a:pt x="13981" y="17960"/>
                </a:lnTo>
                <a:cubicBezTo>
                  <a:pt x="14011" y="17960"/>
                  <a:pt x="14041" y="17933"/>
                  <a:pt x="14041" y="17906"/>
                </a:cubicBezTo>
                <a:lnTo>
                  <a:pt x="14041" y="15920"/>
                </a:lnTo>
                <a:cubicBezTo>
                  <a:pt x="14041" y="15893"/>
                  <a:pt x="14011" y="15866"/>
                  <a:pt x="13981" y="15866"/>
                </a:cubicBezTo>
                <a:lnTo>
                  <a:pt x="11788" y="15866"/>
                </a:lnTo>
                <a:close/>
                <a:moveTo>
                  <a:pt x="15636" y="15866"/>
                </a:moveTo>
                <a:cubicBezTo>
                  <a:pt x="15600" y="15866"/>
                  <a:pt x="15576" y="15893"/>
                  <a:pt x="15576" y="15920"/>
                </a:cubicBezTo>
                <a:lnTo>
                  <a:pt x="15576" y="17906"/>
                </a:lnTo>
                <a:cubicBezTo>
                  <a:pt x="15576" y="17933"/>
                  <a:pt x="15600" y="17960"/>
                  <a:pt x="15636" y="17960"/>
                </a:cubicBezTo>
                <a:lnTo>
                  <a:pt x="17829" y="17960"/>
                </a:lnTo>
                <a:cubicBezTo>
                  <a:pt x="17864" y="17960"/>
                  <a:pt x="17888" y="17933"/>
                  <a:pt x="17888" y="17906"/>
                </a:cubicBezTo>
                <a:lnTo>
                  <a:pt x="17888" y="15920"/>
                </a:lnTo>
                <a:cubicBezTo>
                  <a:pt x="17888" y="15893"/>
                  <a:pt x="17864" y="15866"/>
                  <a:pt x="17829" y="15866"/>
                </a:cubicBezTo>
                <a:lnTo>
                  <a:pt x="15636" y="15866"/>
                </a:lnTo>
                <a:close/>
              </a:path>
            </a:pathLst>
          </a:custGeom>
          <a:solidFill>
            <a:srgbClr val="000000"/>
          </a:solidFill>
          <a:ln w="12700">
            <a:miter lim="400000"/>
          </a:ln>
        </p:spPr>
        <p:txBody>
          <a:bodyPr lIns="45719" rIns="45719" anchor="ctr"/>
          <a:lstStyle/>
          <a:p>
            <a:endParaRPr/>
          </a:p>
        </p:txBody>
      </p:sp>
      <p:sp>
        <p:nvSpPr>
          <p:cNvPr id="383" name="VERNETS"/>
          <p:cNvSpPr txBox="1"/>
          <p:nvPr/>
        </p:nvSpPr>
        <p:spPr>
          <a:xfrm rot="16200000">
            <a:off x="-137774" y="3013408"/>
            <a:ext cx="1904583" cy="424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300" b="1"/>
            </a:lvl1pPr>
          </a:lstStyle>
          <a:p>
            <a:r>
              <a:t>VERNETS</a:t>
            </a:r>
          </a:p>
        </p:txBody>
      </p:sp>
      <p:sp>
        <p:nvSpPr>
          <p:cNvPr id="384" name="SAULES"/>
          <p:cNvSpPr txBox="1"/>
          <p:nvPr/>
        </p:nvSpPr>
        <p:spPr>
          <a:xfrm rot="16200000">
            <a:off x="-137774" y="4677108"/>
            <a:ext cx="1904583" cy="424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300" b="1"/>
            </a:lvl1pPr>
          </a:lstStyle>
          <a:p>
            <a:r>
              <a:t>SAULES</a:t>
            </a:r>
          </a:p>
        </p:txBody>
      </p:sp>
      <p:sp>
        <p:nvSpPr>
          <p:cNvPr id="385" name="PARLEZ-EN ET ORGANISEZ-VOUS !"/>
          <p:cNvSpPr txBox="1"/>
          <p:nvPr/>
        </p:nvSpPr>
        <p:spPr>
          <a:xfrm rot="19680000">
            <a:off x="9687809" y="4600908"/>
            <a:ext cx="2497217" cy="1110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300" b="1"/>
            </a:lvl1pPr>
          </a:lstStyle>
          <a:p>
            <a:r>
              <a:t>PARLEZ-EN ET ORGANISEZ-VOUS !</a:t>
            </a:r>
          </a:p>
        </p:txBody>
      </p:sp>
      <p:sp>
        <p:nvSpPr>
          <p:cNvPr id="386" name="Luminosité"/>
          <p:cNvSpPr/>
          <p:nvPr/>
        </p:nvSpPr>
        <p:spPr>
          <a:xfrm>
            <a:off x="8486422" y="5293802"/>
            <a:ext cx="1043099" cy="1094153"/>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rgbClr val="000000"/>
          </a:solidFill>
          <a:ln w="12700">
            <a:miter lim="400000"/>
          </a:ln>
        </p:spPr>
        <p:txBody>
          <a:bodyPr lIns="45719" rIns="45719" anchor="ctr"/>
          <a:lstStyle/>
          <a:p>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rcRect l="76564" t="2172" b="86671"/>
          <a:stretch/>
        </p:blipFill>
        <p:spPr>
          <a:xfrm>
            <a:off x="0" y="0"/>
            <a:ext cx="12306600" cy="7042680"/>
          </a:xfrm>
          <a:prstGeom prst="rect">
            <a:avLst/>
          </a:prstGeom>
          <a:ln w="0">
            <a:noFill/>
            <a:prstDash val="solid"/>
          </a:ln>
          <a:extLst>
            <a:ext uri="{53640926-AAD7-44D8-BBD7-CCE9431645EC}">
              <a14:shadowObscured xmlns:a14="http://schemas.microsoft.com/office/drawing/2010/main"/>
            </a:ext>
          </a:extLst>
        </p:spPr>
      </p:pic>
      <p:sp>
        <p:nvSpPr>
          <p:cNvPr id="4" name="Rectangle 3"/>
          <p:cNvSpPr/>
          <p:nvPr/>
        </p:nvSpPr>
        <p:spPr>
          <a:xfrm>
            <a:off x="838080" y="1825560"/>
            <a:ext cx="10514880" cy="4350600"/>
          </a:xfrm>
          <a:prstGeom prst="rect">
            <a:avLst/>
          </a:prstGeom>
          <a:noFill/>
          <a:ln w="0">
            <a:noFill/>
            <a:prstDash val="solid"/>
          </a:ln>
        </p:spPr>
        <p:txBody>
          <a:bodyPr lIns="91440" tIns="45720" rIns="91440" bIns="45720" anchor="t"/>
          <a:lstStyle/>
          <a:p>
            <a:pPr>
              <a:buNone/>
            </a:pPr>
            <a:endParaRPr/>
          </a:p>
        </p:txBody>
      </p:sp>
      <p:pic>
        <p:nvPicPr>
          <p:cNvPr id="5" name="Image 4">
            <a:extLst>
              <a:ext uri="{FF2B5EF4-FFF2-40B4-BE49-F238E27FC236}">
                <a16:creationId xmlns:a16="http://schemas.microsoft.com/office/drawing/2014/main" id="{7E9A63C5-9CB6-FA6A-DCDF-C4C0DD36BED3}"/>
              </a:ext>
            </a:extLst>
          </p:cNvPr>
          <p:cNvPicPr>
            <a:picLocks noChangeAspect="1"/>
          </p:cNvPicPr>
          <p:nvPr/>
        </p:nvPicPr>
        <p:blipFill>
          <a:blip r:embed="rId4">
            <a:extLst>
              <a:ext uri="{28A0092B-C50C-407E-A947-70E740481C1C}">
                <a14:useLocalDpi xmlns:a14="http://schemas.microsoft.com/office/drawing/2010/main" val="0"/>
              </a:ext>
            </a:extLst>
          </a:blip>
          <a:srcRect l="53329" r="4763" b="44560"/>
          <a:stretch/>
        </p:blipFill>
        <p:spPr>
          <a:xfrm>
            <a:off x="0" y="0"/>
            <a:ext cx="4151160" cy="6866280"/>
          </a:xfrm>
          <a:prstGeom prst="rect">
            <a:avLst/>
          </a:prstGeom>
          <a:ln w="0">
            <a:noFill/>
            <a:prstDash val="solid"/>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7A783794-8E52-94E5-9C08-61D2851D2E36}"/>
              </a:ext>
            </a:extLst>
          </p:cNvPr>
          <p:cNvSpPr/>
          <p:nvPr/>
        </p:nvSpPr>
        <p:spPr>
          <a:xfrm>
            <a:off x="4717235" y="2596962"/>
            <a:ext cx="7376040" cy="1324800"/>
          </a:xfrm>
          <a:prstGeom prst="rect">
            <a:avLst/>
          </a:prstGeom>
          <a:noFill/>
          <a:ln w="0">
            <a:noFill/>
            <a:prstDash val="solid"/>
          </a:ln>
        </p:spPr>
        <p:txBody>
          <a:bodyPr lIns="90000" tIns="45000" rIns="90000" bIns="45000" anchor="ctr"/>
          <a:lstStyle/>
          <a:p>
            <a:pPr marL="360" indent="0">
              <a:lnSpc>
                <a:spcPct val="90000"/>
              </a:lnSpc>
              <a:spcBef>
                <a:spcPts val="1001"/>
              </a:spcBef>
              <a:buNone/>
            </a:pPr>
            <a:r>
              <a:rPr lang="fr-FR" sz="4500" strike="noStrike" dirty="0">
                <a:solidFill>
                  <a:srgbClr val="000000"/>
                </a:solidFill>
                <a:latin typeface="Aptos"/>
                <a:ea typeface="DejaVu Sans"/>
                <a:cs typeface="DejaVu Sans"/>
              </a:rPr>
              <a:t>4. Présentation et validation des comptes 2024 (vote)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6FDBD-21DB-FC8C-92DF-8B379D0C45C7}"/>
              </a:ext>
            </a:extLst>
          </p:cNvPr>
          <p:cNvSpPr>
            <a:spLocks noGrp="1"/>
          </p:cNvSpPr>
          <p:nvPr>
            <p:ph type="title"/>
          </p:nvPr>
        </p:nvSpPr>
        <p:spPr/>
        <p:txBody>
          <a:bodyPr/>
          <a:lstStyle/>
          <a:p>
            <a:endParaRPr lang="fr-CH"/>
          </a:p>
        </p:txBody>
      </p:sp>
      <p:sp>
        <p:nvSpPr>
          <p:cNvPr id="3" name="Sous-titre 2">
            <a:extLst>
              <a:ext uri="{FF2B5EF4-FFF2-40B4-BE49-F238E27FC236}">
                <a16:creationId xmlns:a16="http://schemas.microsoft.com/office/drawing/2014/main" id="{F7B398DA-FE90-91D4-A9D8-6D0CB8D72852}"/>
              </a:ext>
            </a:extLst>
          </p:cNvPr>
          <p:cNvSpPr>
            <a:spLocks noGrp="1"/>
          </p:cNvSpPr>
          <p:nvPr>
            <p:ph type="subTitle" idx="1"/>
          </p:nvPr>
        </p:nvSpPr>
        <p:spPr/>
        <p:txBody>
          <a:bodyPr/>
          <a:lstStyle/>
          <a:p>
            <a:endParaRPr lang="fr-CH"/>
          </a:p>
        </p:txBody>
      </p:sp>
      <p:pic>
        <p:nvPicPr>
          <p:cNvPr id="4" name="Image 3">
            <a:extLst>
              <a:ext uri="{FF2B5EF4-FFF2-40B4-BE49-F238E27FC236}">
                <a16:creationId xmlns:a16="http://schemas.microsoft.com/office/drawing/2014/main" id="{AEDEF004-DC66-1767-CFEF-AD34483DBA8A}"/>
              </a:ext>
            </a:extLst>
          </p:cNvPr>
          <p:cNvPicPr>
            <a:picLocks noChangeAspect="1"/>
          </p:cNvPicPr>
          <p:nvPr/>
        </p:nvPicPr>
        <p:blipFill>
          <a:blip r:embed="rId2">
            <a:extLst>
              <a:ext uri="{28A0092B-C50C-407E-A947-70E740481C1C}">
                <a14:useLocalDpi xmlns:a14="http://schemas.microsoft.com/office/drawing/2010/main" val="0"/>
              </a:ext>
            </a:extLst>
          </a:blip>
          <a:srcRect l="76564" t="2172" b="86671"/>
          <a:stretch/>
        </p:blipFill>
        <p:spPr>
          <a:xfrm>
            <a:off x="0" y="0"/>
            <a:ext cx="12306600" cy="7042680"/>
          </a:xfrm>
          <a:prstGeom prst="rect">
            <a:avLst/>
          </a:prstGeom>
          <a:ln w="0">
            <a:noFill/>
            <a:prstDash val="solid"/>
          </a:ln>
          <a:extLst>
            <a:ext uri="{53640926-AAD7-44D8-BBD7-CCE9431645EC}">
              <a14:shadowObscured xmlns:a14="http://schemas.microsoft.com/office/drawing/2010/main"/>
            </a:ext>
          </a:extLst>
        </p:spPr>
      </p:pic>
      <p:graphicFrame>
        <p:nvGraphicFramePr>
          <p:cNvPr id="6" name="Tableau 5">
            <a:extLst>
              <a:ext uri="{FF2B5EF4-FFF2-40B4-BE49-F238E27FC236}">
                <a16:creationId xmlns:a16="http://schemas.microsoft.com/office/drawing/2014/main" id="{3E197346-67CC-1B73-5CA3-076FBA306C64}"/>
              </a:ext>
            </a:extLst>
          </p:cNvPr>
          <p:cNvGraphicFramePr>
            <a:graphicFrameLocks noGrp="1"/>
          </p:cNvGraphicFramePr>
          <p:nvPr>
            <p:extLst>
              <p:ext uri="{D42A27DB-BD31-4B8C-83A1-F6EECF244321}">
                <p14:modId xmlns:p14="http://schemas.microsoft.com/office/powerpoint/2010/main" val="65234265"/>
              </p:ext>
            </p:extLst>
          </p:nvPr>
        </p:nvGraphicFramePr>
        <p:xfrm>
          <a:off x="442374" y="273600"/>
          <a:ext cx="5206636" cy="6104505"/>
        </p:xfrm>
        <a:graphic>
          <a:graphicData uri="http://schemas.openxmlformats.org/drawingml/2006/table">
            <a:tbl>
              <a:tblPr>
                <a:tableStyleId>{E23FEC1C-8863-4F9A-85BD-F3E89066999F}</a:tableStyleId>
              </a:tblPr>
              <a:tblGrid>
                <a:gridCol w="696540">
                  <a:extLst>
                    <a:ext uri="{9D8B030D-6E8A-4147-A177-3AD203B41FA5}">
                      <a16:colId xmlns:a16="http://schemas.microsoft.com/office/drawing/2014/main" val="245968406"/>
                    </a:ext>
                  </a:extLst>
                </a:gridCol>
                <a:gridCol w="696540">
                  <a:extLst>
                    <a:ext uri="{9D8B030D-6E8A-4147-A177-3AD203B41FA5}">
                      <a16:colId xmlns:a16="http://schemas.microsoft.com/office/drawing/2014/main" val="1344745246"/>
                    </a:ext>
                  </a:extLst>
                </a:gridCol>
                <a:gridCol w="696540">
                  <a:extLst>
                    <a:ext uri="{9D8B030D-6E8A-4147-A177-3AD203B41FA5}">
                      <a16:colId xmlns:a16="http://schemas.microsoft.com/office/drawing/2014/main" val="1535560855"/>
                    </a:ext>
                  </a:extLst>
                </a:gridCol>
                <a:gridCol w="696540">
                  <a:extLst>
                    <a:ext uri="{9D8B030D-6E8A-4147-A177-3AD203B41FA5}">
                      <a16:colId xmlns:a16="http://schemas.microsoft.com/office/drawing/2014/main" val="3447228864"/>
                    </a:ext>
                  </a:extLst>
                </a:gridCol>
                <a:gridCol w="696540">
                  <a:extLst>
                    <a:ext uri="{9D8B030D-6E8A-4147-A177-3AD203B41FA5}">
                      <a16:colId xmlns:a16="http://schemas.microsoft.com/office/drawing/2014/main" val="2756308297"/>
                    </a:ext>
                  </a:extLst>
                </a:gridCol>
                <a:gridCol w="861968">
                  <a:extLst>
                    <a:ext uri="{9D8B030D-6E8A-4147-A177-3AD203B41FA5}">
                      <a16:colId xmlns:a16="http://schemas.microsoft.com/office/drawing/2014/main" val="2533218509"/>
                    </a:ext>
                  </a:extLst>
                </a:gridCol>
                <a:gridCol w="861968">
                  <a:extLst>
                    <a:ext uri="{9D8B030D-6E8A-4147-A177-3AD203B41FA5}">
                      <a16:colId xmlns:a16="http://schemas.microsoft.com/office/drawing/2014/main" val="1637999892"/>
                    </a:ext>
                  </a:extLst>
                </a:gridCol>
              </a:tblGrid>
              <a:tr h="331773">
                <a:tc gridSpan="7">
                  <a:txBody>
                    <a:bodyPr/>
                    <a:lstStyle/>
                    <a:p>
                      <a:pPr algn="ctr" fontAlgn="b"/>
                      <a:r>
                        <a:rPr lang="fr-CH" sz="1000" b="1" u="none" strike="noStrike" dirty="0">
                          <a:effectLst/>
                        </a:rPr>
                        <a:t>BILAN AU 31 DECEMBRE 2024</a:t>
                      </a:r>
                      <a:endParaRPr lang="fr-CH" sz="1000" b="1" i="0" u="none" strike="noStrike" dirty="0">
                        <a:solidFill>
                          <a:srgbClr val="000000"/>
                        </a:solidFill>
                        <a:effectLst/>
                        <a:latin typeface="Arial" panose="020B0604020202020204" pitchFamily="34" charset="0"/>
                      </a:endParaRPr>
                    </a:p>
                  </a:txBody>
                  <a:tcPr marL="8182" marR="8182" marT="8182" marB="0" anchor="b"/>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extLst>
                  <a:ext uri="{0D108BD9-81ED-4DB2-BD59-A6C34878D82A}">
                    <a16:rowId xmlns:a16="http://schemas.microsoft.com/office/drawing/2014/main" val="3291744135"/>
                  </a:ext>
                </a:extLst>
              </a:tr>
              <a:tr h="260645">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1000" b="1"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dirty="0">
                        <a:solidFill>
                          <a:srgbClr val="000000"/>
                        </a:solidFill>
                        <a:effectLst/>
                        <a:latin typeface="Arial" panose="020B0604020202020204" pitchFamily="34" charset="0"/>
                      </a:endParaRPr>
                    </a:p>
                  </a:txBody>
                  <a:tcPr marL="8182" marR="8182" marT="8182" marB="0" anchor="b"/>
                </a:tc>
                <a:tc>
                  <a:txBody>
                    <a:bodyPr/>
                    <a:lstStyle/>
                    <a:p>
                      <a:pPr algn="ctr"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1000" b="1" u="none" strike="noStrike" dirty="0">
                          <a:effectLst/>
                        </a:rPr>
                        <a:t>2024</a:t>
                      </a:r>
                      <a:endParaRPr lang="fr-CH" sz="1000" b="1" i="0" u="none" strike="noStrike" dirty="0">
                        <a:solidFill>
                          <a:srgbClr val="000000"/>
                        </a:solidFill>
                        <a:effectLst/>
                        <a:latin typeface="Arial" panose="020B0604020202020204" pitchFamily="34" charset="0"/>
                      </a:endParaRPr>
                    </a:p>
                  </a:txBody>
                  <a:tcPr marL="8182" marR="8182" marT="8182" marB="0" anchor="b"/>
                </a:tc>
                <a:tc>
                  <a:txBody>
                    <a:bodyPr/>
                    <a:lstStyle/>
                    <a:p>
                      <a:pPr algn="r" fontAlgn="b"/>
                      <a:r>
                        <a:rPr lang="fr-CH" sz="1000" u="none" strike="noStrike">
                          <a:effectLst/>
                        </a:rPr>
                        <a:t>2023</a:t>
                      </a:r>
                      <a:endParaRPr lang="fr-CH" sz="1000" b="1"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1301977642"/>
                  </a:ext>
                </a:extLst>
              </a:tr>
              <a:tr h="260645">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1"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dirty="0">
                        <a:solidFill>
                          <a:srgbClr val="000000"/>
                        </a:solidFill>
                        <a:effectLst/>
                        <a:latin typeface="Arial" panose="020B0604020202020204" pitchFamily="34" charset="0"/>
                      </a:endParaRPr>
                    </a:p>
                  </a:txBody>
                  <a:tcPr marL="8182" marR="8182" marT="8182" marB="0" anchor="b"/>
                </a:tc>
                <a:tc>
                  <a:txBody>
                    <a:bodyPr/>
                    <a:lstStyle/>
                    <a:p>
                      <a:pPr algn="ctr"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1000" b="1" u="none" strike="noStrike" dirty="0">
                          <a:effectLst/>
                        </a:rPr>
                        <a:t>CHF</a:t>
                      </a:r>
                      <a:endParaRPr lang="fr-CH" sz="1000" b="1" i="0" u="none" strike="noStrike" dirty="0">
                        <a:solidFill>
                          <a:srgbClr val="000000"/>
                        </a:solidFill>
                        <a:effectLst/>
                        <a:latin typeface="Arial" panose="020B0604020202020204" pitchFamily="34" charset="0"/>
                      </a:endParaRPr>
                    </a:p>
                  </a:txBody>
                  <a:tcPr marL="8182" marR="8182" marT="8182" marB="0" anchor="b"/>
                </a:tc>
                <a:tc>
                  <a:txBody>
                    <a:bodyPr/>
                    <a:lstStyle/>
                    <a:p>
                      <a:pPr algn="r" fontAlgn="b"/>
                      <a:r>
                        <a:rPr lang="fr-CH" sz="1000" u="none" strike="noStrike">
                          <a:effectLst/>
                        </a:rPr>
                        <a:t>CHF</a:t>
                      </a:r>
                      <a:endParaRPr lang="fr-CH" sz="1000" b="1"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494552465"/>
                  </a:ext>
                </a:extLst>
              </a:tr>
              <a:tr h="260645">
                <a:tc>
                  <a:txBody>
                    <a:bodyPr/>
                    <a:lstStyle/>
                    <a:p>
                      <a:pPr algn="l" fontAlgn="b"/>
                      <a:r>
                        <a:rPr lang="fr-CH" sz="1000" b="1" u="none" strike="noStrike" dirty="0">
                          <a:effectLst/>
                        </a:rPr>
                        <a:t>ACTIF</a:t>
                      </a:r>
                      <a:endParaRPr lang="fr-CH" sz="1000" b="1" i="0" u="none" strike="noStrike" dirty="0">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1"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ctr"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1678386646"/>
                  </a:ext>
                </a:extLst>
              </a:tr>
              <a:tr h="260645">
                <a:tc>
                  <a:txBody>
                    <a:bodyPr/>
                    <a:lstStyle/>
                    <a:p>
                      <a:pPr algn="l" fontAlgn="b"/>
                      <a:endParaRPr lang="fr-CH" sz="900" b="1" i="0" u="sng"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1"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ctr"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1000" b="0"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29464887"/>
                  </a:ext>
                </a:extLst>
              </a:tr>
              <a:tr h="248233">
                <a:tc gridSpan="2">
                  <a:txBody>
                    <a:bodyPr/>
                    <a:lstStyle/>
                    <a:p>
                      <a:pPr algn="l" fontAlgn="b"/>
                      <a:r>
                        <a:rPr lang="fr-CH" sz="900" b="1" u="none" strike="noStrike">
                          <a:effectLst/>
                        </a:rPr>
                        <a:t>Total actif circulant</a:t>
                      </a:r>
                      <a:endParaRPr lang="fr-CH" sz="900" b="1" i="0" u="none" strike="noStrike">
                        <a:solidFill>
                          <a:srgbClr val="000000"/>
                        </a:solidFill>
                        <a:effectLst/>
                        <a:latin typeface="Arial" panose="020B0604020202020204" pitchFamily="34" charset="0"/>
                      </a:endParaRPr>
                    </a:p>
                  </a:txBody>
                  <a:tcPr marL="8182" marR="8182" marT="8182" marB="0" anchor="b"/>
                </a:tc>
                <a:tc hMerge="1">
                  <a:txBody>
                    <a:bodyPr/>
                    <a:lstStyle/>
                    <a:p>
                      <a:endParaRPr lang="fr-CH"/>
                    </a:p>
                  </a:txBody>
                  <a:tcPr/>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ctr"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a:effectLst/>
                        </a:rPr>
                        <a:t>2 972 108,27</a:t>
                      </a:r>
                      <a:endParaRPr lang="fr-CH" sz="900" b="1"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a:effectLst/>
                        </a:rPr>
                        <a:t>4 567 923,21</a:t>
                      </a:r>
                      <a:endParaRPr lang="fr-CH" sz="900" b="1"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1216146727"/>
                  </a:ext>
                </a:extLst>
              </a:tr>
              <a:tr h="248233">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1"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extLst>
                  <a:ext uri="{0D108BD9-81ED-4DB2-BD59-A6C34878D82A}">
                    <a16:rowId xmlns:a16="http://schemas.microsoft.com/office/drawing/2014/main" val="2109899510"/>
                  </a:ext>
                </a:extLst>
              </a:tr>
              <a:tr h="248233">
                <a:tc gridSpan="2">
                  <a:txBody>
                    <a:bodyPr/>
                    <a:lstStyle/>
                    <a:p>
                      <a:pPr algn="l" fontAlgn="b"/>
                      <a:r>
                        <a:rPr lang="fr-CH" sz="900" b="1" u="none" strike="noStrike">
                          <a:effectLst/>
                        </a:rPr>
                        <a:t>Total actif immobilisé</a:t>
                      </a:r>
                      <a:endParaRPr lang="fr-CH" sz="900" b="1" i="0" u="none" strike="noStrike">
                        <a:solidFill>
                          <a:srgbClr val="000000"/>
                        </a:solidFill>
                        <a:effectLst/>
                        <a:latin typeface="Arial" panose="020B0604020202020204" pitchFamily="34" charset="0"/>
                      </a:endParaRPr>
                    </a:p>
                  </a:txBody>
                  <a:tcPr marL="8182" marR="8182" marT="8182" marB="0" anchor="b"/>
                </a:tc>
                <a:tc hMerge="1">
                  <a:txBody>
                    <a:bodyPr/>
                    <a:lstStyle/>
                    <a:p>
                      <a:endParaRPr lang="fr-CH"/>
                    </a:p>
                  </a:txBody>
                  <a:tcPr/>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ctr"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a:effectLst/>
                        </a:rPr>
                        <a:t>41 406 130,11</a:t>
                      </a:r>
                      <a:endParaRPr lang="fr-CH" sz="900" b="1"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a:effectLst/>
                        </a:rPr>
                        <a:t>34 918 466,55</a:t>
                      </a:r>
                      <a:endParaRPr lang="fr-CH" sz="900" b="1"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625360264"/>
                  </a:ext>
                </a:extLst>
              </a:tr>
              <a:tr h="248233">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1"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extLst>
                  <a:ext uri="{0D108BD9-81ED-4DB2-BD59-A6C34878D82A}">
                    <a16:rowId xmlns:a16="http://schemas.microsoft.com/office/drawing/2014/main" val="3423792746"/>
                  </a:ext>
                </a:extLst>
              </a:tr>
              <a:tr h="248233">
                <a:tc gridSpan="2">
                  <a:txBody>
                    <a:bodyPr/>
                    <a:lstStyle/>
                    <a:p>
                      <a:pPr algn="l" fontAlgn="b"/>
                      <a:r>
                        <a:rPr lang="fr-CH" sz="900" b="1" u="sng" strike="noStrike">
                          <a:effectLst/>
                        </a:rPr>
                        <a:t>TOTAL DE L'ACTIF</a:t>
                      </a:r>
                      <a:endParaRPr lang="fr-CH" sz="900" b="1" i="0" u="sng" strike="noStrike">
                        <a:solidFill>
                          <a:srgbClr val="000000"/>
                        </a:solidFill>
                        <a:effectLst/>
                        <a:latin typeface="Arial" panose="020B0604020202020204" pitchFamily="34" charset="0"/>
                      </a:endParaRPr>
                    </a:p>
                  </a:txBody>
                  <a:tcPr marL="8182" marR="8182" marT="8182" marB="0" anchor="b"/>
                </a:tc>
                <a:tc hMerge="1">
                  <a:txBody>
                    <a:bodyPr/>
                    <a:lstStyle/>
                    <a:p>
                      <a:endParaRPr lang="fr-CH"/>
                    </a:p>
                  </a:txBody>
                  <a:tcPr/>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ctr"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b="1" u="none" strike="noStrike" dirty="0">
                          <a:effectLst/>
                        </a:rPr>
                        <a:t>44 378 238,38</a:t>
                      </a:r>
                      <a:endParaRPr lang="fr-CH" sz="900" b="1" i="0" u="none" strike="noStrike" dirty="0">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dirty="0">
                          <a:effectLst/>
                        </a:rPr>
                        <a:t>39 486 389,76</a:t>
                      </a:r>
                      <a:endParaRPr lang="fr-CH" sz="900" b="1" i="0" u="none" strike="noStrike" dirty="0">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2385446063"/>
                  </a:ext>
                </a:extLst>
              </a:tr>
              <a:tr h="248233">
                <a:tc>
                  <a:txBody>
                    <a:bodyPr/>
                    <a:lstStyle/>
                    <a:p>
                      <a:pPr algn="l" fontAlgn="b"/>
                      <a:endParaRPr lang="fr-CH" sz="900" b="1"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1"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ctr"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1"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1"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1495845714"/>
                  </a:ext>
                </a:extLst>
              </a:tr>
              <a:tr h="260645">
                <a:tc>
                  <a:txBody>
                    <a:bodyPr/>
                    <a:lstStyle/>
                    <a:p>
                      <a:pPr algn="l" fontAlgn="b"/>
                      <a:r>
                        <a:rPr lang="fr-CH" sz="1000" b="1" u="none" strike="noStrike" dirty="0">
                          <a:effectLst/>
                        </a:rPr>
                        <a:t>PASSIF</a:t>
                      </a:r>
                      <a:endParaRPr lang="fr-CH" sz="1000" b="1" i="0" u="none" strike="noStrike" dirty="0">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1"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extLst>
                  <a:ext uri="{0D108BD9-81ED-4DB2-BD59-A6C34878D82A}">
                    <a16:rowId xmlns:a16="http://schemas.microsoft.com/office/drawing/2014/main" val="879201296"/>
                  </a:ext>
                </a:extLst>
              </a:tr>
              <a:tr h="248233">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1"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extLst>
                  <a:ext uri="{0D108BD9-81ED-4DB2-BD59-A6C34878D82A}">
                    <a16:rowId xmlns:a16="http://schemas.microsoft.com/office/drawing/2014/main" val="3814873928"/>
                  </a:ext>
                </a:extLst>
              </a:tr>
              <a:tr h="248233">
                <a:tc gridSpan="4">
                  <a:txBody>
                    <a:bodyPr/>
                    <a:lstStyle/>
                    <a:p>
                      <a:pPr algn="l" fontAlgn="b"/>
                      <a:r>
                        <a:rPr lang="fr-CH" sz="900" b="1" u="none" strike="noStrike">
                          <a:effectLst/>
                        </a:rPr>
                        <a:t>Total fonds étrangers à court terme</a:t>
                      </a:r>
                      <a:endParaRPr lang="fr-CH" sz="900" b="1" i="0" u="none" strike="noStrike">
                        <a:solidFill>
                          <a:srgbClr val="000000"/>
                        </a:solidFill>
                        <a:effectLst/>
                        <a:latin typeface="Arial" panose="020B0604020202020204" pitchFamily="34" charset="0"/>
                      </a:endParaRPr>
                    </a:p>
                  </a:txBody>
                  <a:tcPr marL="8182" marR="8182" marT="8182" marB="0" anchor="b"/>
                </a:tc>
                <a:tc hMerge="1">
                  <a:txBody>
                    <a:bodyPr/>
                    <a:lstStyle/>
                    <a:p>
                      <a:endParaRPr lang="fr-CH"/>
                    </a:p>
                  </a:txBody>
                  <a:tcPr/>
                </a:tc>
                <a:tc hMerge="1">
                  <a:txBody>
                    <a:bodyPr/>
                    <a:lstStyle/>
                    <a:p>
                      <a:endParaRPr lang="fr-CH"/>
                    </a:p>
                  </a:txBody>
                  <a:tcPr/>
                </a:tc>
                <a:tc hMerge="1">
                  <a:txBody>
                    <a:bodyPr/>
                    <a:lstStyle/>
                    <a:p>
                      <a:endParaRPr lang="fr-CH"/>
                    </a:p>
                  </a:txBody>
                  <a:tcPr/>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a:effectLst/>
                        </a:rPr>
                        <a:t>389 764,27</a:t>
                      </a:r>
                      <a:endParaRPr lang="fr-CH" sz="900" b="1"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a:effectLst/>
                        </a:rPr>
                        <a:t>290 551,67</a:t>
                      </a:r>
                      <a:endParaRPr lang="fr-CH" sz="900" b="1"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386236492"/>
                  </a:ext>
                </a:extLst>
              </a:tr>
              <a:tr h="248233">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1"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dirty="0">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extLst>
                  <a:ext uri="{0D108BD9-81ED-4DB2-BD59-A6C34878D82A}">
                    <a16:rowId xmlns:a16="http://schemas.microsoft.com/office/drawing/2014/main" val="2757161421"/>
                  </a:ext>
                </a:extLst>
              </a:tr>
              <a:tr h="248233">
                <a:tc gridSpan="5">
                  <a:txBody>
                    <a:bodyPr/>
                    <a:lstStyle/>
                    <a:p>
                      <a:pPr algn="l" fontAlgn="b"/>
                      <a:r>
                        <a:rPr lang="fr-CH" sz="900" b="1" u="none" strike="noStrike" dirty="0">
                          <a:effectLst/>
                        </a:rPr>
                        <a:t>Total capitaux étrangers à long terme et provisions</a:t>
                      </a:r>
                      <a:endParaRPr lang="fr-CH" sz="900" b="1" i="0" u="none" strike="noStrike" dirty="0">
                        <a:solidFill>
                          <a:srgbClr val="000000"/>
                        </a:solidFill>
                        <a:effectLst/>
                        <a:latin typeface="Arial" panose="020B0604020202020204" pitchFamily="34" charset="0"/>
                      </a:endParaRPr>
                    </a:p>
                  </a:txBody>
                  <a:tcPr marL="8182" marR="8182" marT="8182" marB="0" anchor="b"/>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a:txBody>
                    <a:bodyPr/>
                    <a:lstStyle/>
                    <a:p>
                      <a:pPr algn="r" fontAlgn="b"/>
                      <a:r>
                        <a:rPr lang="fr-CH" sz="900" u="none" strike="noStrike">
                          <a:effectLst/>
                        </a:rPr>
                        <a:t>38 581 973,37</a:t>
                      </a:r>
                      <a:endParaRPr lang="fr-CH" sz="900" b="1"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a:effectLst/>
                        </a:rPr>
                        <a:t>34 018 491,15</a:t>
                      </a:r>
                      <a:endParaRPr lang="fr-CH" sz="900" b="1"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254819360"/>
                  </a:ext>
                </a:extLst>
              </a:tr>
              <a:tr h="248233">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1"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dirty="0">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extLst>
                  <a:ext uri="{0D108BD9-81ED-4DB2-BD59-A6C34878D82A}">
                    <a16:rowId xmlns:a16="http://schemas.microsoft.com/office/drawing/2014/main" val="4122223797"/>
                  </a:ext>
                </a:extLst>
              </a:tr>
              <a:tr h="248233">
                <a:tc>
                  <a:txBody>
                    <a:bodyPr/>
                    <a:lstStyle/>
                    <a:p>
                      <a:pPr algn="l" fontAlgn="b"/>
                      <a:r>
                        <a:rPr lang="fr-CH" sz="900" u="none" strike="noStrike">
                          <a:effectLst/>
                        </a:rPr>
                        <a:t>Excédent :</a:t>
                      </a:r>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1"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ctr"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1029777411"/>
                  </a:ext>
                </a:extLst>
              </a:tr>
              <a:tr h="248233">
                <a:tc gridSpan="2">
                  <a:txBody>
                    <a:bodyPr/>
                    <a:lstStyle/>
                    <a:p>
                      <a:pPr algn="l" fontAlgn="b"/>
                      <a:r>
                        <a:rPr lang="fr-CH" sz="900" b="1" u="none" strike="noStrike" dirty="0">
                          <a:effectLst/>
                        </a:rPr>
                        <a:t>   </a:t>
                      </a:r>
                      <a:r>
                        <a:rPr lang="fr-CH" sz="900" b="0" u="none" strike="noStrike" dirty="0">
                          <a:effectLst/>
                        </a:rPr>
                        <a:t>P&amp;P reportés</a:t>
                      </a:r>
                      <a:endParaRPr lang="fr-CH" sz="900" b="0" i="0" u="none" strike="noStrike" dirty="0">
                        <a:solidFill>
                          <a:srgbClr val="000000"/>
                        </a:solidFill>
                        <a:effectLst/>
                        <a:latin typeface="Arial" panose="020B0604020202020204" pitchFamily="34" charset="0"/>
                      </a:endParaRPr>
                    </a:p>
                  </a:txBody>
                  <a:tcPr marL="8182" marR="8182" marT="8182" marB="0" anchor="b"/>
                </a:tc>
                <a:tc hMerge="1">
                  <a:txBody>
                    <a:bodyPr/>
                    <a:lstStyle/>
                    <a:p>
                      <a:endParaRPr lang="fr-CH"/>
                    </a:p>
                  </a:txBody>
                  <a:tcPr/>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ctr"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a:effectLst/>
                        </a:rPr>
                        <a:t>2 560,08</a:t>
                      </a:r>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1116739428"/>
                  </a:ext>
                </a:extLst>
              </a:tr>
              <a:tr h="248233">
                <a:tc gridSpan="4">
                  <a:txBody>
                    <a:bodyPr/>
                    <a:lstStyle/>
                    <a:p>
                      <a:pPr algn="l" fontAlgn="b"/>
                      <a:r>
                        <a:rPr lang="fr-CH" sz="900" b="1" u="none" strike="noStrike" dirty="0">
                          <a:effectLst/>
                        </a:rPr>
                        <a:t>   Résultat de l'exercice avant répartition</a:t>
                      </a:r>
                      <a:endParaRPr lang="fr-CH" sz="900" b="1" i="0" u="none" strike="noStrike" dirty="0">
                        <a:solidFill>
                          <a:srgbClr val="000000"/>
                        </a:solidFill>
                        <a:effectLst/>
                        <a:latin typeface="Arial" panose="020B0604020202020204" pitchFamily="34" charset="0"/>
                      </a:endParaRPr>
                    </a:p>
                  </a:txBody>
                  <a:tcPr marL="8182" marR="8182" marT="8182" marB="0" anchor="b"/>
                </a:tc>
                <a:tc hMerge="1">
                  <a:txBody>
                    <a:bodyPr/>
                    <a:lstStyle/>
                    <a:p>
                      <a:endParaRPr lang="fr-CH"/>
                    </a:p>
                  </a:txBody>
                  <a:tcPr/>
                </a:tc>
                <a:tc hMerge="1">
                  <a:txBody>
                    <a:bodyPr/>
                    <a:lstStyle/>
                    <a:p>
                      <a:endParaRPr lang="fr-CH"/>
                    </a:p>
                  </a:txBody>
                  <a:tcPr/>
                </a:tc>
                <a:tc hMerge="1">
                  <a:txBody>
                    <a:bodyPr/>
                    <a:lstStyle/>
                    <a:p>
                      <a:endParaRPr lang="fr-CH"/>
                    </a:p>
                  </a:txBody>
                  <a:tcPr/>
                </a:tc>
                <a:tc>
                  <a:txBody>
                    <a:bodyPr/>
                    <a:lstStyle/>
                    <a:p>
                      <a:pPr algn="r" fontAlgn="b"/>
                      <a:r>
                        <a:rPr lang="fr-CH" sz="900" b="1" u="sng" strike="noStrike" dirty="0">
                          <a:effectLst/>
                        </a:rPr>
                        <a:t>229 497,53</a:t>
                      </a:r>
                      <a:endParaRPr lang="fr-CH" sz="900" b="1" i="0" u="sng" strike="noStrike" dirty="0">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dirty="0">
                          <a:effectLst/>
                        </a:rPr>
                        <a:t>232 057,61</a:t>
                      </a:r>
                      <a:endParaRPr lang="fr-CH" sz="900" b="0" i="0" u="none" strike="noStrike" dirty="0">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dirty="0">
                          <a:effectLst/>
                        </a:rPr>
                        <a:t>325 837,70</a:t>
                      </a:r>
                      <a:endParaRPr lang="fr-CH" sz="900" b="0" i="0" u="none" strike="noStrike" dirty="0">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3147874930"/>
                  </a:ext>
                </a:extLst>
              </a:tr>
              <a:tr h="248233">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1"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ctr"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dirty="0">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1023759740"/>
                  </a:ext>
                </a:extLst>
              </a:tr>
              <a:tr h="248233">
                <a:tc gridSpan="2">
                  <a:txBody>
                    <a:bodyPr/>
                    <a:lstStyle/>
                    <a:p>
                      <a:pPr algn="l" fontAlgn="b"/>
                      <a:r>
                        <a:rPr lang="fr-CH" sz="900" b="1" u="none" strike="noStrike">
                          <a:effectLst/>
                        </a:rPr>
                        <a:t>Total fonds propres</a:t>
                      </a:r>
                      <a:endParaRPr lang="fr-CH" sz="900" b="1" i="0" u="none" strike="noStrike">
                        <a:solidFill>
                          <a:srgbClr val="000000"/>
                        </a:solidFill>
                        <a:effectLst/>
                        <a:latin typeface="Arial" panose="020B0604020202020204" pitchFamily="34" charset="0"/>
                      </a:endParaRPr>
                    </a:p>
                  </a:txBody>
                  <a:tcPr marL="8182" marR="8182" marT="8182" marB="0" anchor="b"/>
                </a:tc>
                <a:tc hMerge="1">
                  <a:txBody>
                    <a:bodyPr/>
                    <a:lstStyle/>
                    <a:p>
                      <a:endParaRPr lang="fr-CH"/>
                    </a:p>
                  </a:txBody>
                  <a:tcPr/>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ctr"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a:effectLst/>
                        </a:rPr>
                        <a:t>5 406 500,74</a:t>
                      </a:r>
                      <a:endParaRPr lang="fr-CH" sz="900" b="1" i="0" u="none" strike="noStrike">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a:effectLst/>
                        </a:rPr>
                        <a:t>5 177 346,94</a:t>
                      </a:r>
                      <a:endParaRPr lang="fr-CH" sz="900" b="1" i="0" u="none" strike="noStrike">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1045452080"/>
                  </a:ext>
                </a:extLst>
              </a:tr>
              <a:tr h="249546">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1"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tc>
                  <a:txBody>
                    <a:bodyPr/>
                    <a:lstStyle/>
                    <a:p>
                      <a:pPr algn="l" fontAlgn="b"/>
                      <a:endParaRPr lang="fr-CH" sz="900" b="0" i="0" u="none" strike="noStrike">
                        <a:solidFill>
                          <a:srgbClr val="000000"/>
                        </a:solidFill>
                        <a:effectLst/>
                        <a:latin typeface="Calibri" panose="020F0502020204030204" pitchFamily="34" charset="0"/>
                      </a:endParaRPr>
                    </a:p>
                  </a:txBody>
                  <a:tcPr marL="8182" marR="8182" marT="8182" marB="0" anchor="b"/>
                </a:tc>
                <a:extLst>
                  <a:ext uri="{0D108BD9-81ED-4DB2-BD59-A6C34878D82A}">
                    <a16:rowId xmlns:a16="http://schemas.microsoft.com/office/drawing/2014/main" val="1567419580"/>
                  </a:ext>
                </a:extLst>
              </a:tr>
              <a:tr h="248233">
                <a:tc gridSpan="2">
                  <a:txBody>
                    <a:bodyPr/>
                    <a:lstStyle/>
                    <a:p>
                      <a:pPr algn="l" fontAlgn="b"/>
                      <a:r>
                        <a:rPr lang="fr-CH" sz="900" b="1" u="sng" strike="noStrike" dirty="0">
                          <a:effectLst/>
                        </a:rPr>
                        <a:t>TOTAL DU PASSIF</a:t>
                      </a:r>
                      <a:endParaRPr lang="fr-CH" sz="900" b="1" i="0" u="sng" strike="noStrike" dirty="0">
                        <a:solidFill>
                          <a:srgbClr val="000000"/>
                        </a:solidFill>
                        <a:effectLst/>
                        <a:latin typeface="Arial" panose="020B0604020202020204" pitchFamily="34" charset="0"/>
                      </a:endParaRPr>
                    </a:p>
                  </a:txBody>
                  <a:tcPr marL="8182" marR="8182" marT="8182" marB="0" anchor="b"/>
                </a:tc>
                <a:tc hMerge="1">
                  <a:txBody>
                    <a:bodyPr/>
                    <a:lstStyle/>
                    <a:p>
                      <a:endParaRPr lang="fr-CH"/>
                    </a:p>
                  </a:txBody>
                  <a:tcPr/>
                </a:tc>
                <a:tc>
                  <a:txBody>
                    <a:bodyPr/>
                    <a:lstStyle/>
                    <a:p>
                      <a:pPr algn="l" fontAlgn="b"/>
                      <a:endParaRPr lang="fr-CH" sz="900" b="0" i="0" u="none" strike="noStrike" dirty="0">
                        <a:solidFill>
                          <a:srgbClr val="000000"/>
                        </a:solidFill>
                        <a:effectLst/>
                        <a:latin typeface="Arial" panose="020B0604020202020204" pitchFamily="34" charset="0"/>
                      </a:endParaRPr>
                    </a:p>
                  </a:txBody>
                  <a:tcPr marL="8182" marR="8182" marT="8182" marB="0" anchor="b"/>
                </a:tc>
                <a:tc>
                  <a:txBody>
                    <a:bodyPr/>
                    <a:lstStyle/>
                    <a:p>
                      <a:pPr algn="ctr" fontAlgn="b"/>
                      <a:endParaRPr lang="fr-CH" sz="900" b="0" i="0" u="none" strike="noStrike" dirty="0">
                        <a:solidFill>
                          <a:srgbClr val="000000"/>
                        </a:solidFill>
                        <a:effectLst/>
                        <a:latin typeface="Arial" panose="020B0604020202020204" pitchFamily="34" charset="0"/>
                      </a:endParaRPr>
                    </a:p>
                  </a:txBody>
                  <a:tcPr marL="8182" marR="8182" marT="8182" marB="0" anchor="b"/>
                </a:tc>
                <a:tc>
                  <a:txBody>
                    <a:bodyPr/>
                    <a:lstStyle/>
                    <a:p>
                      <a:pPr algn="l" fontAlgn="b"/>
                      <a:endParaRPr lang="fr-CH" sz="900" b="0" i="0" u="none" strike="noStrike" dirty="0">
                        <a:solidFill>
                          <a:srgbClr val="000000"/>
                        </a:solidFill>
                        <a:effectLst/>
                        <a:latin typeface="Arial" panose="020B0604020202020204" pitchFamily="34" charset="0"/>
                      </a:endParaRPr>
                    </a:p>
                  </a:txBody>
                  <a:tcPr marL="8182" marR="8182" marT="8182" marB="0" anchor="b"/>
                </a:tc>
                <a:tc>
                  <a:txBody>
                    <a:bodyPr/>
                    <a:lstStyle/>
                    <a:p>
                      <a:pPr algn="r" fontAlgn="b"/>
                      <a:r>
                        <a:rPr lang="fr-CH" sz="900" b="1" u="none" strike="noStrike" dirty="0">
                          <a:effectLst/>
                        </a:rPr>
                        <a:t>44 378 238,38</a:t>
                      </a:r>
                      <a:endParaRPr lang="fr-CH" sz="900" b="1" i="0" u="none" strike="noStrike" dirty="0">
                        <a:solidFill>
                          <a:srgbClr val="000000"/>
                        </a:solidFill>
                        <a:effectLst/>
                        <a:latin typeface="Arial" panose="020B0604020202020204" pitchFamily="34" charset="0"/>
                      </a:endParaRPr>
                    </a:p>
                  </a:txBody>
                  <a:tcPr marL="8182" marR="8182" marT="8182" marB="0" anchor="b"/>
                </a:tc>
                <a:tc>
                  <a:txBody>
                    <a:bodyPr/>
                    <a:lstStyle/>
                    <a:p>
                      <a:pPr algn="r" fontAlgn="b"/>
                      <a:r>
                        <a:rPr lang="fr-CH" sz="900" u="none" strike="noStrike" dirty="0">
                          <a:effectLst/>
                        </a:rPr>
                        <a:t>39 486 389,76</a:t>
                      </a:r>
                      <a:endParaRPr lang="fr-CH" sz="900" b="1" i="0" u="none" strike="noStrike" dirty="0">
                        <a:solidFill>
                          <a:srgbClr val="000000"/>
                        </a:solidFill>
                        <a:effectLst/>
                        <a:latin typeface="Arial" panose="020B0604020202020204" pitchFamily="34" charset="0"/>
                      </a:endParaRPr>
                    </a:p>
                  </a:txBody>
                  <a:tcPr marL="8182" marR="8182" marT="8182" marB="0" anchor="b"/>
                </a:tc>
                <a:extLst>
                  <a:ext uri="{0D108BD9-81ED-4DB2-BD59-A6C34878D82A}">
                    <a16:rowId xmlns:a16="http://schemas.microsoft.com/office/drawing/2014/main" val="2632199364"/>
                  </a:ext>
                </a:extLst>
              </a:tr>
            </a:tbl>
          </a:graphicData>
        </a:graphic>
      </p:graphicFrame>
      <p:grpSp>
        <p:nvGrpSpPr>
          <p:cNvPr id="5" name="Groupe 4">
            <a:extLst>
              <a:ext uri="{FF2B5EF4-FFF2-40B4-BE49-F238E27FC236}">
                <a16:creationId xmlns:a16="http://schemas.microsoft.com/office/drawing/2014/main" id="{FC01F286-0828-DB22-FB7D-D56F6CFE6F6A}"/>
              </a:ext>
            </a:extLst>
          </p:cNvPr>
          <p:cNvGrpSpPr/>
          <p:nvPr/>
        </p:nvGrpSpPr>
        <p:grpSpPr>
          <a:xfrm>
            <a:off x="5801593" y="1162538"/>
            <a:ext cx="6347486" cy="4662536"/>
            <a:chOff x="5801593" y="1162538"/>
            <a:chExt cx="6347486" cy="4662536"/>
          </a:xfrm>
        </p:grpSpPr>
        <p:sp>
          <p:nvSpPr>
            <p:cNvPr id="7" name="Sous-titre 2">
              <a:extLst>
                <a:ext uri="{FF2B5EF4-FFF2-40B4-BE49-F238E27FC236}">
                  <a16:creationId xmlns:a16="http://schemas.microsoft.com/office/drawing/2014/main" id="{19634D3A-894F-C629-F728-B0B3781A4A7F}"/>
                </a:ext>
              </a:extLst>
            </p:cNvPr>
            <p:cNvSpPr txBox="1">
              <a:spLocks/>
            </p:cNvSpPr>
            <p:nvPr/>
          </p:nvSpPr>
          <p:spPr>
            <a:xfrm>
              <a:off x="5801593" y="1162538"/>
              <a:ext cx="6265361" cy="4532923"/>
            </a:xfrm>
            <a:prstGeom prst="rect">
              <a:avLst/>
            </a:prstGeom>
            <a:noFill/>
            <a:ln w="9525">
              <a:noFill/>
              <a:prstDash val="solid"/>
            </a:ln>
          </p:spPr>
          <p:txBody>
            <a:bodyPr lIns="0" tIns="0" rIns="0" bIns="0" anchor="ctr"/>
            <a:lstStyle>
              <a:defPPr>
                <a:defRPr lang="fr-FR"/>
              </a:defPPr>
              <a:lvl1pPr marL="0" marR="0" indent="0" algn="l" defTabSz="285750" rtl="0" eaLnBrk="1" latinLnBrk="0" hangingPunct="1">
                <a:lnSpc>
                  <a:spcPct val="100000"/>
                </a:lnSpc>
                <a:buNone/>
                <a:defRPr sz="1100" b="0" i="0" kern="100">
                  <a:solidFill>
                    <a:srgbClr val="000000"/>
                  </a:solidFill>
                  <a:latin typeface="Arial"/>
                  <a:ea typeface="Arial"/>
                  <a:cs typeface="Arial"/>
                </a:defRPr>
              </a:lvl1pPr>
              <a:lvl2pPr marL="0" marR="0" indent="0" algn="l" defTabSz="285750" rtl="0" eaLnBrk="1" latinLnBrk="0" hangingPunct="1">
                <a:lnSpc>
                  <a:spcPct val="100000"/>
                </a:lnSpc>
                <a:buNone/>
                <a:defRPr sz="1100" b="0" i="0" kern="100">
                  <a:solidFill>
                    <a:srgbClr val="000000"/>
                  </a:solidFill>
                  <a:latin typeface="Arial"/>
                  <a:ea typeface="Arial"/>
                  <a:cs typeface="Arial"/>
                </a:defRPr>
              </a:lvl2pPr>
              <a:lvl3pPr marL="0" marR="0" indent="0" algn="l" defTabSz="285750" rtl="0" eaLnBrk="1" latinLnBrk="0" hangingPunct="1">
                <a:lnSpc>
                  <a:spcPct val="100000"/>
                </a:lnSpc>
                <a:buNone/>
                <a:defRPr sz="1100" b="0" i="0" kern="100">
                  <a:solidFill>
                    <a:srgbClr val="000000"/>
                  </a:solidFill>
                  <a:latin typeface="Arial"/>
                  <a:ea typeface="Arial"/>
                  <a:cs typeface="Arial"/>
                </a:defRPr>
              </a:lvl3pPr>
              <a:lvl4pPr marL="0" marR="0" indent="0" algn="l" defTabSz="285750" rtl="0" eaLnBrk="1" latinLnBrk="0" hangingPunct="1">
                <a:lnSpc>
                  <a:spcPct val="100000"/>
                </a:lnSpc>
                <a:buNone/>
                <a:defRPr sz="1100" b="0" i="0" kern="100">
                  <a:solidFill>
                    <a:srgbClr val="000000"/>
                  </a:solidFill>
                  <a:latin typeface="Arial"/>
                  <a:ea typeface="Arial"/>
                  <a:cs typeface="Arial"/>
                </a:defRPr>
              </a:lvl4pPr>
              <a:lvl5pPr marL="0" marR="0" indent="0" algn="l" defTabSz="285750" rtl="0" eaLnBrk="1" latinLnBrk="0" hangingPunct="1">
                <a:lnSpc>
                  <a:spcPct val="100000"/>
                </a:lnSpc>
                <a:buNone/>
                <a:defRPr sz="1100" b="0" i="0" kern="100">
                  <a:solidFill>
                    <a:srgbClr val="000000"/>
                  </a:solidFill>
                  <a:latin typeface="Arial"/>
                  <a:ea typeface="Arial"/>
                  <a:cs typeface="Arial"/>
                </a:defRPr>
              </a:lvl5pPr>
              <a:lvl6pPr marL="0" marR="0" indent="0" algn="l" defTabSz="285750" rtl="0" eaLnBrk="1" latinLnBrk="0" hangingPunct="1">
                <a:lnSpc>
                  <a:spcPct val="100000"/>
                </a:lnSpc>
                <a:buNone/>
                <a:defRPr sz="1100" b="0" i="0" kern="100">
                  <a:solidFill>
                    <a:srgbClr val="000000"/>
                  </a:solidFill>
                  <a:latin typeface="Arial"/>
                  <a:ea typeface="Arial"/>
                  <a:cs typeface="Arial"/>
                </a:defRPr>
              </a:lvl6pPr>
              <a:lvl7pPr marL="0" marR="0" indent="0" algn="l" defTabSz="285750" rtl="0" eaLnBrk="1" latinLnBrk="0" hangingPunct="1">
                <a:lnSpc>
                  <a:spcPct val="100000"/>
                </a:lnSpc>
                <a:buNone/>
                <a:defRPr sz="1100" b="0" i="0" kern="100">
                  <a:solidFill>
                    <a:srgbClr val="000000"/>
                  </a:solidFill>
                  <a:latin typeface="Arial"/>
                  <a:ea typeface="Arial"/>
                  <a:cs typeface="Arial"/>
                </a:defRPr>
              </a:lvl7pPr>
              <a:lvl8pPr marL="0" marR="0" indent="0" algn="l" defTabSz="285750" rtl="0" eaLnBrk="1" latinLnBrk="0" hangingPunct="1">
                <a:lnSpc>
                  <a:spcPct val="100000"/>
                </a:lnSpc>
                <a:buNone/>
                <a:defRPr sz="1100" b="0" i="0" kern="100">
                  <a:solidFill>
                    <a:srgbClr val="000000"/>
                  </a:solidFill>
                  <a:latin typeface="Arial"/>
                  <a:ea typeface="Arial"/>
                  <a:cs typeface="Arial"/>
                </a:defRPr>
              </a:lvl8pPr>
              <a:lvl9pPr marL="0" marR="0" indent="0" algn="l" defTabSz="285750" rtl="0" eaLnBrk="1" latinLnBrk="0" hangingPunct="1">
                <a:lnSpc>
                  <a:spcPct val="100000"/>
                </a:lnSpc>
                <a:buNone/>
                <a:defRPr sz="1100" b="0" i="0" kern="100">
                  <a:solidFill>
                    <a:srgbClr val="000000"/>
                  </a:solidFill>
                  <a:latin typeface="Arial"/>
                  <a:ea typeface="Arial"/>
                  <a:cs typeface="Arial"/>
                </a:defRPr>
              </a:lvl9pPr>
            </a:lstStyle>
            <a:p>
              <a:r>
                <a:rPr lang="fr-CH" sz="2400" b="1" u="sng" dirty="0"/>
                <a:t>Bilan :</a:t>
              </a:r>
            </a:p>
            <a:p>
              <a:endParaRPr lang="fr-CH" sz="1400" dirty="0"/>
            </a:p>
            <a:p>
              <a:pPr marL="171450" indent="-171450">
                <a:buFont typeface="Arial" panose="020B0604020202020204" pitchFamily="34" charset="0"/>
                <a:buChar char="•"/>
              </a:pPr>
              <a:r>
                <a:rPr lang="fr-CH" sz="1600" b="1" dirty="0"/>
                <a:t>Actif :</a:t>
              </a:r>
            </a:p>
            <a:p>
              <a:r>
                <a:rPr lang="fr-CH" sz="1600" dirty="0"/>
                <a:t>                     </a:t>
              </a:r>
            </a:p>
            <a:p>
              <a:r>
                <a:rPr lang="fr-CH" sz="1600" dirty="0"/>
                <a:t>	   </a:t>
              </a:r>
            </a:p>
            <a:p>
              <a:r>
                <a:rPr lang="fr-CH" sz="1600" dirty="0"/>
                <a:t>		actif circulant			 	Augmentation des provision s/ 												débiteurs </a:t>
              </a:r>
            </a:p>
            <a:p>
              <a:endParaRPr lang="fr-CH" sz="1600" dirty="0"/>
            </a:p>
            <a:p>
              <a:endParaRPr lang="fr-CH" sz="1600" dirty="0"/>
            </a:p>
            <a:p>
              <a:r>
                <a:rPr lang="fr-CH" sz="1600" dirty="0"/>
                <a:t>		actif immobilisé 			Valorisation des immeubles en 												construction (</a:t>
              </a:r>
              <a:r>
                <a:rPr lang="fr-CH" sz="1600" dirty="0" err="1"/>
                <a:t>Vernets</a:t>
              </a:r>
              <a:r>
                <a:rPr lang="fr-CH" sz="1600" dirty="0"/>
                <a:t>; Saules)</a:t>
              </a:r>
            </a:p>
            <a:p>
              <a:endParaRPr lang="fr-CH" sz="1600" dirty="0"/>
            </a:p>
            <a:p>
              <a:pPr marL="171450" indent="-171450">
                <a:buFont typeface="Arial" panose="020B0604020202020204" pitchFamily="34" charset="0"/>
                <a:buChar char="•"/>
              </a:pPr>
              <a:r>
                <a:rPr lang="fr-CH" sz="1600" b="1" dirty="0"/>
                <a:t>Passif :</a:t>
              </a:r>
            </a:p>
            <a:p>
              <a:endParaRPr lang="fr-CH" sz="1600" dirty="0"/>
            </a:p>
            <a:p>
              <a:endParaRPr lang="fr-CH" sz="1600" dirty="0"/>
            </a:p>
            <a:p>
              <a:r>
                <a:rPr lang="fr-CH" sz="1600" dirty="0"/>
                <a:t>		capitaux étranger			Prêt </a:t>
              </a:r>
              <a:r>
                <a:rPr lang="fr-CH" sz="1600" dirty="0" err="1"/>
                <a:t>hypoth</a:t>
              </a:r>
              <a:r>
                <a:rPr lang="fr-CH" sz="1600" dirty="0"/>
                <a:t>. des immeubles en 											construction (</a:t>
              </a:r>
              <a:r>
                <a:rPr lang="fr-CH" sz="1600" dirty="0" err="1"/>
                <a:t>Vernets</a:t>
              </a:r>
              <a:r>
                <a:rPr lang="fr-CH" sz="1600" dirty="0"/>
                <a:t>; Saules)</a:t>
              </a:r>
            </a:p>
            <a:p>
              <a:endParaRPr lang="fr-CH" sz="1400" dirty="0"/>
            </a:p>
          </p:txBody>
        </p:sp>
        <p:cxnSp>
          <p:nvCxnSpPr>
            <p:cNvPr id="8" name="Connecteur droit avec flèche 7">
              <a:extLst>
                <a:ext uri="{FF2B5EF4-FFF2-40B4-BE49-F238E27FC236}">
                  <a16:creationId xmlns:a16="http://schemas.microsoft.com/office/drawing/2014/main" id="{76370AA1-71CC-7946-E2A9-5427112E604A}"/>
                </a:ext>
              </a:extLst>
            </p:cNvPr>
            <p:cNvCxnSpPr/>
            <p:nvPr/>
          </p:nvCxnSpPr>
          <p:spPr>
            <a:xfrm>
              <a:off x="5899824" y="2534836"/>
              <a:ext cx="203200" cy="179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Graphique 8" descr="Danger">
              <a:extLst>
                <a:ext uri="{FF2B5EF4-FFF2-40B4-BE49-F238E27FC236}">
                  <a16:creationId xmlns:a16="http://schemas.microsoft.com/office/drawing/2014/main" id="{F62BBED1-97EB-5006-2AEC-474BD9509E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0258" y="2624713"/>
              <a:ext cx="492370" cy="492370"/>
            </a:xfrm>
            <a:prstGeom prst="rect">
              <a:avLst/>
            </a:prstGeom>
          </p:spPr>
        </p:pic>
        <p:cxnSp>
          <p:nvCxnSpPr>
            <p:cNvPr id="10" name="Connecteur droit avec flèche 9">
              <a:extLst>
                <a:ext uri="{FF2B5EF4-FFF2-40B4-BE49-F238E27FC236}">
                  <a16:creationId xmlns:a16="http://schemas.microsoft.com/office/drawing/2014/main" id="{3DCED3E4-F7E5-064E-5CE9-75269C234FDE}"/>
                </a:ext>
              </a:extLst>
            </p:cNvPr>
            <p:cNvCxnSpPr>
              <a:cxnSpLocks/>
            </p:cNvCxnSpPr>
            <p:nvPr/>
          </p:nvCxnSpPr>
          <p:spPr>
            <a:xfrm flipV="1">
              <a:off x="5957227" y="3504697"/>
              <a:ext cx="138473" cy="214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Flèche : droite 10">
              <a:extLst>
                <a:ext uri="{FF2B5EF4-FFF2-40B4-BE49-F238E27FC236}">
                  <a16:creationId xmlns:a16="http://schemas.microsoft.com/office/drawing/2014/main" id="{8484E5CE-7140-C188-4F46-92122BB7041B}"/>
                </a:ext>
              </a:extLst>
            </p:cNvPr>
            <p:cNvSpPr/>
            <p:nvPr/>
          </p:nvSpPr>
          <p:spPr>
            <a:xfrm>
              <a:off x="8138872" y="3561422"/>
              <a:ext cx="328246" cy="179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2" name="Connecteur droit avec flèche 11">
              <a:extLst>
                <a:ext uri="{FF2B5EF4-FFF2-40B4-BE49-F238E27FC236}">
                  <a16:creationId xmlns:a16="http://schemas.microsoft.com/office/drawing/2014/main" id="{EC18220D-537E-91D1-3F32-59448D4241B2}"/>
                </a:ext>
              </a:extLst>
            </p:cNvPr>
            <p:cNvCxnSpPr>
              <a:cxnSpLocks/>
            </p:cNvCxnSpPr>
            <p:nvPr/>
          </p:nvCxnSpPr>
          <p:spPr>
            <a:xfrm flipV="1">
              <a:off x="5932187" y="5012418"/>
              <a:ext cx="138473" cy="214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Flèche : droite 12">
              <a:extLst>
                <a:ext uri="{FF2B5EF4-FFF2-40B4-BE49-F238E27FC236}">
                  <a16:creationId xmlns:a16="http://schemas.microsoft.com/office/drawing/2014/main" id="{5F15A659-7CD2-6164-CF1E-7B386876EA3E}"/>
                </a:ext>
              </a:extLst>
            </p:cNvPr>
            <p:cNvSpPr/>
            <p:nvPr/>
          </p:nvSpPr>
          <p:spPr>
            <a:xfrm>
              <a:off x="8190619" y="4957247"/>
              <a:ext cx="328246" cy="179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4" name="Graphique 13" descr="Bâtiment">
              <a:extLst>
                <a:ext uri="{FF2B5EF4-FFF2-40B4-BE49-F238E27FC236}">
                  <a16:creationId xmlns:a16="http://schemas.microsoft.com/office/drawing/2014/main" id="{510B7436-19B8-515E-CCA5-0758D3A8A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74583" y="3875274"/>
              <a:ext cx="492371" cy="492371"/>
            </a:xfrm>
            <a:prstGeom prst="rect">
              <a:avLst/>
            </a:prstGeom>
          </p:spPr>
        </p:pic>
        <p:pic>
          <p:nvPicPr>
            <p:cNvPr id="15" name="Graphique 14" descr="Tirelire">
              <a:extLst>
                <a:ext uri="{FF2B5EF4-FFF2-40B4-BE49-F238E27FC236}">
                  <a16:creationId xmlns:a16="http://schemas.microsoft.com/office/drawing/2014/main" id="{E6E6433B-7B4C-C7B8-109E-1C61851DAF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43808" y="5119803"/>
              <a:ext cx="705271" cy="705271"/>
            </a:xfrm>
            <a:prstGeom prst="rect">
              <a:avLst/>
            </a:prstGeom>
          </p:spPr>
        </p:pic>
        <p:sp>
          <p:nvSpPr>
            <p:cNvPr id="16" name="Flèche : droite 15">
              <a:extLst>
                <a:ext uri="{FF2B5EF4-FFF2-40B4-BE49-F238E27FC236}">
                  <a16:creationId xmlns:a16="http://schemas.microsoft.com/office/drawing/2014/main" id="{5060EA96-E8EE-E577-DD48-88FDC4B0A6BC}"/>
                </a:ext>
              </a:extLst>
            </p:cNvPr>
            <p:cNvSpPr/>
            <p:nvPr/>
          </p:nvSpPr>
          <p:spPr>
            <a:xfrm>
              <a:off x="8138872" y="2594749"/>
              <a:ext cx="328246" cy="179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Tree>
    <p:extLst>
      <p:ext uri="{BB962C8B-B14F-4D97-AF65-F5344CB8AC3E}">
        <p14:creationId xmlns:p14="http://schemas.microsoft.com/office/powerpoint/2010/main" val="403892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47B58-3C2E-6117-FBE5-DC709F30D599}"/>
              </a:ext>
            </a:extLst>
          </p:cNvPr>
          <p:cNvSpPr>
            <a:spLocks noGrp="1"/>
          </p:cNvSpPr>
          <p:nvPr>
            <p:ph type="title"/>
          </p:nvPr>
        </p:nvSpPr>
        <p:spPr/>
        <p:txBody>
          <a:bodyPr/>
          <a:lstStyle/>
          <a:p>
            <a:endParaRPr lang="fr-CH"/>
          </a:p>
        </p:txBody>
      </p:sp>
      <p:sp>
        <p:nvSpPr>
          <p:cNvPr id="3" name="Sous-titre 2">
            <a:extLst>
              <a:ext uri="{FF2B5EF4-FFF2-40B4-BE49-F238E27FC236}">
                <a16:creationId xmlns:a16="http://schemas.microsoft.com/office/drawing/2014/main" id="{0A4F200A-D953-554E-5AF3-B4205F30F041}"/>
              </a:ext>
            </a:extLst>
          </p:cNvPr>
          <p:cNvSpPr>
            <a:spLocks noGrp="1"/>
          </p:cNvSpPr>
          <p:nvPr>
            <p:ph type="subTitle" idx="1"/>
          </p:nvPr>
        </p:nvSpPr>
        <p:spPr/>
        <p:txBody>
          <a:bodyPr/>
          <a:lstStyle/>
          <a:p>
            <a:endParaRPr lang="fr-CH" dirty="0"/>
          </a:p>
        </p:txBody>
      </p:sp>
      <p:pic>
        <p:nvPicPr>
          <p:cNvPr id="4" name="Image 3">
            <a:extLst>
              <a:ext uri="{FF2B5EF4-FFF2-40B4-BE49-F238E27FC236}">
                <a16:creationId xmlns:a16="http://schemas.microsoft.com/office/drawing/2014/main" id="{A7523D55-BC47-D9BA-29C1-C35685EFE545}"/>
              </a:ext>
            </a:extLst>
          </p:cNvPr>
          <p:cNvPicPr>
            <a:picLocks noChangeAspect="1"/>
          </p:cNvPicPr>
          <p:nvPr/>
        </p:nvPicPr>
        <p:blipFill>
          <a:blip r:embed="rId2">
            <a:extLst>
              <a:ext uri="{28A0092B-C50C-407E-A947-70E740481C1C}">
                <a14:useLocalDpi xmlns:a14="http://schemas.microsoft.com/office/drawing/2010/main" val="0"/>
              </a:ext>
            </a:extLst>
          </a:blip>
          <a:srcRect l="76564" t="2172" b="86671"/>
          <a:stretch/>
        </p:blipFill>
        <p:spPr>
          <a:xfrm>
            <a:off x="0" y="0"/>
            <a:ext cx="12306600" cy="7042680"/>
          </a:xfrm>
          <a:prstGeom prst="rect">
            <a:avLst/>
          </a:prstGeom>
          <a:ln w="0">
            <a:noFill/>
            <a:prstDash val="solid"/>
          </a:ln>
          <a:extLst>
            <a:ext uri="{53640926-AAD7-44D8-BBD7-CCE9431645EC}">
              <a14:shadowObscured xmlns:a14="http://schemas.microsoft.com/office/drawing/2010/main"/>
            </a:ext>
          </a:extLst>
        </p:spPr>
      </p:pic>
      <p:graphicFrame>
        <p:nvGraphicFramePr>
          <p:cNvPr id="5" name="Tableau 4">
            <a:extLst>
              <a:ext uri="{FF2B5EF4-FFF2-40B4-BE49-F238E27FC236}">
                <a16:creationId xmlns:a16="http://schemas.microsoft.com/office/drawing/2014/main" id="{9C7D8DD8-4104-BF29-D1B3-1F0BF9DF8C48}"/>
              </a:ext>
            </a:extLst>
          </p:cNvPr>
          <p:cNvGraphicFramePr>
            <a:graphicFrameLocks noGrp="1"/>
          </p:cNvGraphicFramePr>
          <p:nvPr>
            <p:extLst>
              <p:ext uri="{D42A27DB-BD31-4B8C-83A1-F6EECF244321}">
                <p14:modId xmlns:p14="http://schemas.microsoft.com/office/powerpoint/2010/main" val="1222577931"/>
              </p:ext>
            </p:extLst>
          </p:nvPr>
        </p:nvGraphicFramePr>
        <p:xfrm>
          <a:off x="435116" y="194271"/>
          <a:ext cx="5470498" cy="6390129"/>
        </p:xfrm>
        <a:graphic>
          <a:graphicData uri="http://schemas.openxmlformats.org/drawingml/2006/table">
            <a:tbl>
              <a:tblPr>
                <a:tableStyleId>{E23FEC1C-8863-4F9A-85BD-F3E89066999F}</a:tableStyleId>
              </a:tblPr>
              <a:tblGrid>
                <a:gridCol w="731839">
                  <a:extLst>
                    <a:ext uri="{9D8B030D-6E8A-4147-A177-3AD203B41FA5}">
                      <a16:colId xmlns:a16="http://schemas.microsoft.com/office/drawing/2014/main" val="3103087569"/>
                    </a:ext>
                  </a:extLst>
                </a:gridCol>
                <a:gridCol w="731839">
                  <a:extLst>
                    <a:ext uri="{9D8B030D-6E8A-4147-A177-3AD203B41FA5}">
                      <a16:colId xmlns:a16="http://schemas.microsoft.com/office/drawing/2014/main" val="2919567354"/>
                    </a:ext>
                  </a:extLst>
                </a:gridCol>
                <a:gridCol w="438506">
                  <a:extLst>
                    <a:ext uri="{9D8B030D-6E8A-4147-A177-3AD203B41FA5}">
                      <a16:colId xmlns:a16="http://schemas.microsoft.com/office/drawing/2014/main" val="3329736744"/>
                    </a:ext>
                  </a:extLst>
                </a:gridCol>
                <a:gridCol w="293334">
                  <a:extLst>
                    <a:ext uri="{9D8B030D-6E8A-4147-A177-3AD203B41FA5}">
                      <a16:colId xmlns:a16="http://schemas.microsoft.com/office/drawing/2014/main" val="885232725"/>
                    </a:ext>
                  </a:extLst>
                </a:gridCol>
                <a:gridCol w="45509">
                  <a:extLst>
                    <a:ext uri="{9D8B030D-6E8A-4147-A177-3AD203B41FA5}">
                      <a16:colId xmlns:a16="http://schemas.microsoft.com/office/drawing/2014/main" val="511147248"/>
                    </a:ext>
                  </a:extLst>
                </a:gridCol>
                <a:gridCol w="604865">
                  <a:extLst>
                    <a:ext uri="{9D8B030D-6E8A-4147-A177-3AD203B41FA5}">
                      <a16:colId xmlns:a16="http://schemas.microsoft.com/office/drawing/2014/main" val="85523430"/>
                    </a:ext>
                  </a:extLst>
                </a:gridCol>
                <a:gridCol w="1314737">
                  <a:extLst>
                    <a:ext uri="{9D8B030D-6E8A-4147-A177-3AD203B41FA5}">
                      <a16:colId xmlns:a16="http://schemas.microsoft.com/office/drawing/2014/main" val="3399752028"/>
                    </a:ext>
                  </a:extLst>
                </a:gridCol>
                <a:gridCol w="1309869">
                  <a:extLst>
                    <a:ext uri="{9D8B030D-6E8A-4147-A177-3AD203B41FA5}">
                      <a16:colId xmlns:a16="http://schemas.microsoft.com/office/drawing/2014/main" val="2184661987"/>
                    </a:ext>
                  </a:extLst>
                </a:gridCol>
              </a:tblGrid>
              <a:tr h="276255">
                <a:tc gridSpan="8">
                  <a:txBody>
                    <a:bodyPr/>
                    <a:lstStyle/>
                    <a:p>
                      <a:pPr algn="ctr" fontAlgn="b"/>
                      <a:r>
                        <a:rPr lang="fr-CH" sz="1200" b="1" u="none" strike="noStrike" dirty="0">
                          <a:effectLst/>
                        </a:rPr>
                        <a:t>COMPTE DE RESULTAT </a:t>
                      </a:r>
                      <a:endParaRPr lang="fr-CH" sz="1200" b="1" i="0" u="none" strike="noStrike" dirty="0">
                        <a:solidFill>
                          <a:srgbClr val="000000"/>
                        </a:solidFill>
                        <a:effectLst/>
                        <a:latin typeface="Arial" panose="020B0604020202020204" pitchFamily="34" charset="0"/>
                      </a:endParaRPr>
                    </a:p>
                  </a:txBody>
                  <a:tcPr marL="9348" marR="9348" marT="9348" marB="0" anchor="b"/>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extLst>
                  <a:ext uri="{0D108BD9-81ED-4DB2-BD59-A6C34878D82A}">
                    <a16:rowId xmlns:a16="http://schemas.microsoft.com/office/drawing/2014/main" val="93655624"/>
                  </a:ext>
                </a:extLst>
              </a:tr>
              <a:tr h="299728">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gridSpan="2">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hMerge="1">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extLst>
                  <a:ext uri="{0D108BD9-81ED-4DB2-BD59-A6C34878D82A}">
                    <a16:rowId xmlns:a16="http://schemas.microsoft.com/office/drawing/2014/main" val="2166501664"/>
                  </a:ext>
                </a:extLst>
              </a:tr>
              <a:tr h="276255">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gridSpan="2">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hMerge="1">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r" fontAlgn="b"/>
                      <a:r>
                        <a:rPr lang="fr-CH" sz="1200" b="1" u="none" strike="noStrike" dirty="0">
                          <a:effectLst/>
                        </a:rPr>
                        <a:t>2024</a:t>
                      </a:r>
                      <a:endParaRPr lang="fr-CH" sz="1200" b="1" i="0" u="none" strike="noStrike" dirty="0">
                        <a:solidFill>
                          <a:srgbClr val="000000"/>
                        </a:solidFill>
                        <a:effectLst/>
                        <a:latin typeface="Arial" panose="020B0604020202020204" pitchFamily="34" charset="0"/>
                      </a:endParaRPr>
                    </a:p>
                  </a:txBody>
                  <a:tcPr marL="9348" marR="9348" marT="9348" marB="0" anchor="b"/>
                </a:tc>
                <a:tc>
                  <a:txBody>
                    <a:bodyPr/>
                    <a:lstStyle/>
                    <a:p>
                      <a:pPr algn="r" fontAlgn="b"/>
                      <a:r>
                        <a:rPr lang="fr-CH" sz="1200" u="none" strike="noStrike">
                          <a:effectLst/>
                        </a:rPr>
                        <a:t>2023</a:t>
                      </a:r>
                      <a:endParaRPr lang="fr-CH" sz="1200" b="1"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1404598185"/>
                  </a:ext>
                </a:extLst>
              </a:tr>
              <a:tr h="276255">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dirty="0">
                        <a:solidFill>
                          <a:srgbClr val="000000"/>
                        </a:solidFill>
                        <a:effectLst/>
                        <a:latin typeface="Calibri" panose="020F0502020204030204" pitchFamily="34" charset="0"/>
                      </a:endParaRPr>
                    </a:p>
                  </a:txBody>
                  <a:tcPr marL="9348" marR="9348" marT="9348" marB="0" anchor="b"/>
                </a:tc>
                <a:tc gridSpan="2">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hMerge="1">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r" fontAlgn="b"/>
                      <a:r>
                        <a:rPr lang="fr-CH" sz="1200" b="1" u="none" strike="noStrike" dirty="0">
                          <a:effectLst/>
                        </a:rPr>
                        <a:t>CHF</a:t>
                      </a:r>
                      <a:endParaRPr lang="fr-CH" sz="1200" b="1" i="0" u="none" strike="noStrike" dirty="0">
                        <a:solidFill>
                          <a:srgbClr val="000000"/>
                        </a:solidFill>
                        <a:effectLst/>
                        <a:latin typeface="Arial" panose="020B0604020202020204" pitchFamily="34" charset="0"/>
                      </a:endParaRPr>
                    </a:p>
                  </a:txBody>
                  <a:tcPr marL="9348" marR="9348" marT="9348" marB="0" anchor="b"/>
                </a:tc>
                <a:tc>
                  <a:txBody>
                    <a:bodyPr/>
                    <a:lstStyle/>
                    <a:p>
                      <a:pPr algn="r" fontAlgn="b"/>
                      <a:r>
                        <a:rPr lang="fr-CH" sz="1200" u="none" strike="noStrike">
                          <a:effectLst/>
                        </a:rPr>
                        <a:t>CHF</a:t>
                      </a:r>
                      <a:endParaRPr lang="fr-CH" sz="1200" b="1"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2272042683"/>
                  </a:ext>
                </a:extLst>
              </a:tr>
              <a:tr h="263101">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gridSpan="2">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hMerge="1">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extLst>
                  <a:ext uri="{0D108BD9-81ED-4DB2-BD59-A6C34878D82A}">
                    <a16:rowId xmlns:a16="http://schemas.microsoft.com/office/drawing/2014/main" val="2812537920"/>
                  </a:ext>
                </a:extLst>
              </a:tr>
              <a:tr h="276255">
                <a:tc gridSpan="2">
                  <a:txBody>
                    <a:bodyPr/>
                    <a:lstStyle/>
                    <a:p>
                      <a:pPr algn="l" fontAlgn="b"/>
                      <a:r>
                        <a:rPr lang="fr-CH" sz="1200" b="1" u="none" strike="noStrike" dirty="0">
                          <a:effectLst/>
                        </a:rPr>
                        <a:t>TOTAL REVENUS</a:t>
                      </a:r>
                      <a:endParaRPr lang="fr-CH" sz="1200" b="1" i="0" u="none" strike="noStrike" dirty="0">
                        <a:solidFill>
                          <a:srgbClr val="000000"/>
                        </a:solidFill>
                        <a:effectLst/>
                        <a:latin typeface="Arial" panose="020B0604020202020204" pitchFamily="34" charset="0"/>
                      </a:endParaRPr>
                    </a:p>
                  </a:txBody>
                  <a:tcPr marL="9348" marR="9348" marT="9348" marB="0" anchor="b"/>
                </a:tc>
                <a:tc hMerge="1">
                  <a:txBody>
                    <a:bodyPr/>
                    <a:lstStyle/>
                    <a:p>
                      <a:endParaRPr lang="fr-CH"/>
                    </a:p>
                  </a:txBody>
                  <a:tcPr/>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gridSpan="2">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hMerge="1">
                  <a:txBody>
                    <a:bodyPr/>
                    <a:lstStyle/>
                    <a:p>
                      <a:pPr algn="ctr"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3 846 809,18</a:t>
                      </a:r>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4 015 275,32</a:t>
                      </a:r>
                      <a:endParaRPr lang="fr-CH" sz="1100" b="1"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4121131185"/>
                  </a:ext>
                </a:extLst>
              </a:tr>
              <a:tr h="263101">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gridSpan="2">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hMerge="1">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extLst>
                  <a:ext uri="{0D108BD9-81ED-4DB2-BD59-A6C34878D82A}">
                    <a16:rowId xmlns:a16="http://schemas.microsoft.com/office/drawing/2014/main" val="1375106377"/>
                  </a:ext>
                </a:extLst>
              </a:tr>
              <a:tr h="484973">
                <a:tc gridSpan="2">
                  <a:txBody>
                    <a:bodyPr/>
                    <a:lstStyle/>
                    <a:p>
                      <a:pPr algn="l" fontAlgn="b"/>
                      <a:r>
                        <a:rPr lang="fr-CH" sz="1200" b="1" u="none" strike="noStrike" dirty="0">
                          <a:effectLst/>
                        </a:rPr>
                        <a:t>TOTAL CHARGES</a:t>
                      </a:r>
                      <a:endParaRPr lang="fr-CH" sz="1200" b="1" i="0" u="none" strike="noStrike" dirty="0">
                        <a:solidFill>
                          <a:srgbClr val="000000"/>
                        </a:solidFill>
                        <a:effectLst/>
                        <a:latin typeface="Arial" panose="020B0604020202020204" pitchFamily="34" charset="0"/>
                      </a:endParaRPr>
                    </a:p>
                  </a:txBody>
                  <a:tcPr marL="9348" marR="9348" marT="9348" marB="0" anchor="b"/>
                </a:tc>
                <a:tc hMerge="1">
                  <a:txBody>
                    <a:bodyPr/>
                    <a:lstStyle/>
                    <a:p>
                      <a:endParaRPr lang="fr-CH"/>
                    </a:p>
                  </a:txBody>
                  <a:tcPr/>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gridSpan="2">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hMerge="1">
                  <a:txBody>
                    <a:bodyPr/>
                    <a:lstStyle/>
                    <a:p>
                      <a:pPr algn="ctr"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0" i="0" u="none" strike="noStrike" dirty="0">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dirty="0">
                          <a:effectLst/>
                        </a:rPr>
                        <a:t>(3 590 963,26)</a:t>
                      </a:r>
                      <a:endParaRPr lang="fr-CH" sz="1100" b="1" i="0" u="none" strike="noStrike" dirty="0">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(3 718 543,79)</a:t>
                      </a:r>
                      <a:endParaRPr lang="fr-CH" sz="1100" b="1"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2567595427"/>
                  </a:ext>
                </a:extLst>
              </a:tr>
              <a:tr h="263101">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gridSpan="2">
                  <a:txBody>
                    <a:bodyPr/>
                    <a:lstStyle/>
                    <a:p>
                      <a:pPr algn="l" fontAlgn="b"/>
                      <a:endParaRPr lang="fr-CH" sz="1100" b="0" i="0" u="none" strike="noStrike" dirty="0">
                        <a:solidFill>
                          <a:srgbClr val="000000"/>
                        </a:solidFill>
                        <a:effectLst/>
                        <a:latin typeface="Calibri" panose="020F0502020204030204" pitchFamily="34" charset="0"/>
                      </a:endParaRPr>
                    </a:p>
                  </a:txBody>
                  <a:tcPr marL="9348" marR="9348" marT="9348" marB="0" anchor="b"/>
                </a:tc>
                <a:tc hMerge="1">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extLst>
                  <a:ext uri="{0D108BD9-81ED-4DB2-BD59-A6C34878D82A}">
                    <a16:rowId xmlns:a16="http://schemas.microsoft.com/office/drawing/2014/main" val="318994270"/>
                  </a:ext>
                </a:extLst>
              </a:tr>
              <a:tr h="427192">
                <a:tc gridSpan="5">
                  <a:txBody>
                    <a:bodyPr/>
                    <a:lstStyle/>
                    <a:p>
                      <a:pPr algn="l" fontAlgn="b"/>
                      <a:r>
                        <a:rPr lang="fr-CH" sz="1200" b="1" u="sng" strike="noStrike" dirty="0">
                          <a:effectLst/>
                        </a:rPr>
                        <a:t>RESULTAT BRUT D'EXPLOITATION</a:t>
                      </a:r>
                      <a:endParaRPr lang="fr-CH" sz="1200" b="1" i="0" u="sng" strike="noStrike" dirty="0">
                        <a:solidFill>
                          <a:srgbClr val="000000"/>
                        </a:solidFill>
                        <a:effectLst/>
                        <a:latin typeface="Arial" panose="020B0604020202020204" pitchFamily="34" charset="0"/>
                      </a:endParaRPr>
                    </a:p>
                  </a:txBody>
                  <a:tcPr marL="9348" marR="9348" marT="9348" marB="0" anchor="b"/>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b="1" u="none" strike="noStrike" dirty="0">
                          <a:effectLst/>
                        </a:rPr>
                        <a:t>255 845,92</a:t>
                      </a:r>
                      <a:endParaRPr lang="fr-CH" sz="1100" b="1" i="0" u="none" strike="noStrike" dirty="0">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296 731,53</a:t>
                      </a:r>
                      <a:endParaRPr lang="fr-CH" sz="1100" b="1"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326747442"/>
                  </a:ext>
                </a:extLst>
              </a:tr>
              <a:tr h="263101">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gridSpan="2">
                  <a:txBody>
                    <a:bodyPr/>
                    <a:lstStyle/>
                    <a:p>
                      <a:pPr algn="l" fontAlgn="b"/>
                      <a:endParaRPr lang="fr-CH" sz="1100" b="0" i="0" u="none" strike="noStrike" dirty="0">
                        <a:solidFill>
                          <a:srgbClr val="000000"/>
                        </a:solidFill>
                        <a:effectLst/>
                        <a:latin typeface="Calibri" panose="020F0502020204030204" pitchFamily="34" charset="0"/>
                      </a:endParaRPr>
                    </a:p>
                  </a:txBody>
                  <a:tcPr marL="9348" marR="9348" marT="9348" marB="0" anchor="b"/>
                </a:tc>
                <a:tc hMerge="1">
                  <a:txBody>
                    <a:bodyPr/>
                    <a:lstStyle/>
                    <a:p>
                      <a:pPr algn="l" fontAlgn="b"/>
                      <a:endParaRPr lang="fr-CH" sz="1100" b="0" i="0" u="none" strike="noStrike" dirty="0">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dirty="0">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extLst>
                  <a:ext uri="{0D108BD9-81ED-4DB2-BD59-A6C34878D82A}">
                    <a16:rowId xmlns:a16="http://schemas.microsoft.com/office/drawing/2014/main" val="489827623"/>
                  </a:ext>
                </a:extLst>
              </a:tr>
              <a:tr h="392480">
                <a:tc gridSpan="5">
                  <a:txBody>
                    <a:bodyPr/>
                    <a:lstStyle/>
                    <a:p>
                      <a:pPr algn="l" fontAlgn="b"/>
                      <a:r>
                        <a:rPr lang="fr-CH" sz="1100" b="1" u="sng" strike="noStrike" dirty="0">
                          <a:effectLst/>
                        </a:rPr>
                        <a:t>Résultat hors exploitation courante </a:t>
                      </a:r>
                      <a:endParaRPr lang="fr-CH" sz="1100" b="1" i="0" u="sng" strike="noStrike" dirty="0">
                        <a:solidFill>
                          <a:srgbClr val="000000"/>
                        </a:solidFill>
                        <a:effectLst/>
                        <a:latin typeface="Arial" panose="020B0604020202020204" pitchFamily="34" charset="0"/>
                      </a:endParaRPr>
                    </a:p>
                  </a:txBody>
                  <a:tcPr marL="9348" marR="9348" marT="9348" marB="0" anchor="b"/>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0" i="0" u="none" strike="noStrike" dirty="0">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2236476412"/>
                  </a:ext>
                </a:extLst>
              </a:tr>
              <a:tr h="392480">
                <a:tc gridSpan="5">
                  <a:txBody>
                    <a:bodyPr/>
                    <a:lstStyle/>
                    <a:p>
                      <a:pPr algn="l" fontAlgn="b"/>
                      <a:r>
                        <a:rPr lang="fr-CH" sz="1100" u="none" strike="noStrike">
                          <a:effectLst/>
                        </a:rPr>
                        <a:t>Autres produits (charges) exercices antérieurs</a:t>
                      </a:r>
                      <a:endParaRPr lang="fr-CH" sz="1100" b="0" i="0" u="none" strike="noStrike">
                        <a:solidFill>
                          <a:srgbClr val="000000"/>
                        </a:solidFill>
                        <a:effectLst/>
                        <a:latin typeface="Arial" panose="020B0604020202020204" pitchFamily="34" charset="0"/>
                      </a:endParaRPr>
                    </a:p>
                  </a:txBody>
                  <a:tcPr marL="9348" marR="9348" marT="9348" marB="0" anchor="b"/>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a:txBody>
                    <a:bodyPr/>
                    <a:lstStyle/>
                    <a:p>
                      <a:pPr algn="l" fontAlgn="b"/>
                      <a:endParaRPr lang="fr-CH" sz="1100" b="0" i="0" u="none" strike="noStrike" dirty="0">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279 612,15</a:t>
                      </a:r>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0,00</a:t>
                      </a:r>
                      <a:endParaRPr lang="fr-CH" sz="1100" b="0"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61915318"/>
                  </a:ext>
                </a:extLst>
              </a:tr>
              <a:tr h="392480">
                <a:tc gridSpan="5">
                  <a:txBody>
                    <a:bodyPr/>
                    <a:lstStyle/>
                    <a:p>
                      <a:pPr algn="l" fontAlgn="b"/>
                      <a:r>
                        <a:rPr lang="fr-CH" sz="1100" u="none" strike="noStrike">
                          <a:effectLst/>
                        </a:rPr>
                        <a:t>Pertes sur débiteurs  et variation de la provision</a:t>
                      </a:r>
                      <a:endParaRPr lang="fr-CH" sz="1100" b="0" i="0" u="none" strike="noStrike">
                        <a:solidFill>
                          <a:srgbClr val="000000"/>
                        </a:solidFill>
                        <a:effectLst/>
                        <a:latin typeface="Arial" panose="020B0604020202020204" pitchFamily="34" charset="0"/>
                      </a:endParaRPr>
                    </a:p>
                  </a:txBody>
                  <a:tcPr marL="9348" marR="9348" marT="9348" marB="0" anchor="b"/>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(305 960,54)</a:t>
                      </a:r>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(19 846,00)</a:t>
                      </a:r>
                      <a:endParaRPr lang="fr-CH" sz="1100" b="0"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2371923287"/>
                  </a:ext>
                </a:extLst>
              </a:tr>
              <a:tr h="263101">
                <a:tc gridSpan="4">
                  <a:txBody>
                    <a:bodyPr/>
                    <a:lstStyle/>
                    <a:p>
                      <a:pPr algn="l" fontAlgn="b"/>
                      <a:r>
                        <a:rPr lang="fr-CH" sz="1100" u="none" strike="noStrike">
                          <a:effectLst/>
                        </a:rPr>
                        <a:t>./. Utilisation provision travaux </a:t>
                      </a:r>
                      <a:endParaRPr lang="fr-CH" sz="1100" b="0" i="0" u="none" strike="noStrike">
                        <a:solidFill>
                          <a:srgbClr val="000000"/>
                        </a:solidFill>
                        <a:effectLst/>
                        <a:latin typeface="Arial" panose="020B0604020202020204" pitchFamily="34" charset="0"/>
                      </a:endParaRPr>
                    </a:p>
                  </a:txBody>
                  <a:tcPr marL="9348" marR="9348" marT="9348" marB="0" anchor="b"/>
                </a:tc>
                <a:tc hMerge="1">
                  <a:txBody>
                    <a:bodyPr/>
                    <a:lstStyle/>
                    <a:p>
                      <a:endParaRPr lang="fr-CH"/>
                    </a:p>
                  </a:txBody>
                  <a:tcPr/>
                </a:tc>
                <a:tc hMerge="1">
                  <a:txBody>
                    <a:bodyPr/>
                    <a:lstStyle/>
                    <a:p>
                      <a:endParaRPr lang="fr-CH"/>
                    </a:p>
                  </a:txBody>
                  <a:tcPr/>
                </a:tc>
                <a:tc hMerge="1">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ctr"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0,00</a:t>
                      </a:r>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103 404,00</a:t>
                      </a:r>
                      <a:endParaRPr lang="fr-CH" sz="1100" b="0"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1456478833"/>
                  </a:ext>
                </a:extLst>
              </a:tr>
              <a:tr h="263101">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gridSpan="2">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hMerge="1">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(26 348,39)</a:t>
                      </a:r>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83 558,00</a:t>
                      </a:r>
                      <a:endParaRPr lang="fr-CH" sz="1100" b="1"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145747485"/>
                  </a:ext>
                </a:extLst>
              </a:tr>
              <a:tr h="263101">
                <a:tc>
                  <a:txBody>
                    <a:bodyPr/>
                    <a:lstStyle/>
                    <a:p>
                      <a:pPr algn="l" fontAlgn="b"/>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1" i="0" u="none" strike="noStrike">
                        <a:solidFill>
                          <a:srgbClr val="000000"/>
                        </a:solidFill>
                        <a:effectLst/>
                        <a:latin typeface="Arial" panose="020B0604020202020204" pitchFamily="34" charset="0"/>
                      </a:endParaRPr>
                    </a:p>
                  </a:txBody>
                  <a:tcPr marL="9348" marR="9348" marT="9348" marB="0" anchor="b"/>
                </a:tc>
                <a:tc gridSpan="2">
                  <a:txBody>
                    <a:bodyPr/>
                    <a:lstStyle/>
                    <a:p>
                      <a:pPr algn="l" fontAlgn="b"/>
                      <a:endParaRPr lang="fr-CH" sz="1100" b="1" i="0" u="none" strike="noStrike">
                        <a:solidFill>
                          <a:srgbClr val="000000"/>
                        </a:solidFill>
                        <a:effectLst/>
                        <a:latin typeface="Arial" panose="020B0604020202020204" pitchFamily="34" charset="0"/>
                      </a:endParaRPr>
                    </a:p>
                  </a:txBody>
                  <a:tcPr marL="9348" marR="9348" marT="9348" marB="0" anchor="b"/>
                </a:tc>
                <a:tc hMerge="1">
                  <a:txBody>
                    <a:bodyPr/>
                    <a:lstStyle/>
                    <a:p>
                      <a:pPr algn="l" fontAlgn="b"/>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1"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2195523009"/>
                  </a:ext>
                </a:extLst>
              </a:tr>
              <a:tr h="263101">
                <a:tc>
                  <a:txBody>
                    <a:bodyPr/>
                    <a:lstStyle/>
                    <a:p>
                      <a:pPr algn="l" fontAlgn="b"/>
                      <a:r>
                        <a:rPr lang="fr-CH" sz="1100" u="none" strike="noStrike">
                          <a:effectLst/>
                        </a:rPr>
                        <a:t>IMPÔTS </a:t>
                      </a:r>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gridSpan="2">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hMerge="1">
                  <a:txBody>
                    <a:bodyPr/>
                    <a:lstStyle/>
                    <a:p>
                      <a:pPr algn="l"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ctr" fontAlgn="b"/>
                      <a:endParaRPr lang="fr-CH" sz="1100" b="0" i="0" u="none" strike="noStrike">
                        <a:solidFill>
                          <a:srgbClr val="000000"/>
                        </a:solidFill>
                        <a:effectLst/>
                        <a:latin typeface="Arial" panose="020B0604020202020204" pitchFamily="34" charset="0"/>
                      </a:endParaRPr>
                    </a:p>
                  </a:txBody>
                  <a:tcPr marL="9348" marR="9348" marT="9348" marB="0" anchor="b"/>
                </a:tc>
                <a:tc>
                  <a:txBody>
                    <a:bodyPr/>
                    <a:lstStyle/>
                    <a:p>
                      <a:pPr algn="ctr" fontAlgn="b"/>
                      <a:endParaRPr lang="fr-CH" sz="1000" b="0"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0,00</a:t>
                      </a:r>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a:effectLst/>
                        </a:rPr>
                        <a:t>(56 696,60)</a:t>
                      </a:r>
                      <a:endParaRPr lang="fr-CH" sz="1100" b="1" i="0" u="none" strike="noStrike">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1158418016"/>
                  </a:ext>
                </a:extLst>
              </a:tr>
              <a:tr h="263101">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gridSpan="2">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hMerge="1">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tc>
                  <a:txBody>
                    <a:bodyPr/>
                    <a:lstStyle/>
                    <a:p>
                      <a:pPr algn="l" fontAlgn="b"/>
                      <a:endParaRPr lang="fr-CH" sz="1100" b="0" i="0" u="none" strike="noStrike">
                        <a:solidFill>
                          <a:srgbClr val="000000"/>
                        </a:solidFill>
                        <a:effectLst/>
                        <a:latin typeface="Calibri" panose="020F0502020204030204" pitchFamily="34" charset="0"/>
                      </a:endParaRPr>
                    </a:p>
                  </a:txBody>
                  <a:tcPr marL="9348" marR="9348" marT="9348" marB="0" anchor="b"/>
                </a:tc>
                <a:extLst>
                  <a:ext uri="{0D108BD9-81ED-4DB2-BD59-A6C34878D82A}">
                    <a16:rowId xmlns:a16="http://schemas.microsoft.com/office/drawing/2014/main" val="457072174"/>
                  </a:ext>
                </a:extLst>
              </a:tr>
              <a:tr h="527867">
                <a:tc gridSpan="4">
                  <a:txBody>
                    <a:bodyPr/>
                    <a:lstStyle/>
                    <a:p>
                      <a:pPr algn="l" fontAlgn="b"/>
                      <a:r>
                        <a:rPr lang="fr-CH" sz="1200" b="1" u="sng" strike="noStrike" dirty="0">
                          <a:effectLst/>
                        </a:rPr>
                        <a:t>RESULTAT NET DE L'EXERCICE</a:t>
                      </a:r>
                      <a:endParaRPr lang="fr-CH" sz="1200" b="1" i="0" u="sng" strike="noStrike" dirty="0">
                        <a:solidFill>
                          <a:srgbClr val="000000"/>
                        </a:solidFill>
                        <a:effectLst/>
                        <a:latin typeface="Arial" panose="020B0604020202020204" pitchFamily="34" charset="0"/>
                      </a:endParaRPr>
                    </a:p>
                  </a:txBody>
                  <a:tcPr marL="9348" marR="9348" marT="9348" marB="0" anchor="b"/>
                </a:tc>
                <a:tc hMerge="1">
                  <a:txBody>
                    <a:bodyPr/>
                    <a:lstStyle/>
                    <a:p>
                      <a:endParaRPr lang="fr-CH"/>
                    </a:p>
                  </a:txBody>
                  <a:tcPr/>
                </a:tc>
                <a:tc hMerge="1">
                  <a:txBody>
                    <a:bodyPr/>
                    <a:lstStyle/>
                    <a:p>
                      <a:endParaRPr lang="fr-CH"/>
                    </a:p>
                  </a:txBody>
                  <a:tcPr/>
                </a:tc>
                <a:tc hMerge="1">
                  <a:txBody>
                    <a:bodyPr/>
                    <a:lstStyle/>
                    <a:p>
                      <a:pPr algn="l" fontAlgn="b"/>
                      <a:endParaRPr lang="fr-CH" sz="1200" b="1" i="0" u="sng" strike="noStrike" dirty="0">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l" fontAlgn="b"/>
                      <a:endParaRPr lang="fr-CH" sz="1100" b="1" i="0" u="none" strike="noStrike">
                        <a:solidFill>
                          <a:srgbClr val="000000"/>
                        </a:solidFill>
                        <a:effectLst/>
                        <a:latin typeface="Arial" panose="020B0604020202020204" pitchFamily="34" charset="0"/>
                      </a:endParaRPr>
                    </a:p>
                  </a:txBody>
                  <a:tcPr marL="9348" marR="9348" marT="9348" marB="0" anchor="b"/>
                </a:tc>
                <a:tc>
                  <a:txBody>
                    <a:bodyPr/>
                    <a:lstStyle/>
                    <a:p>
                      <a:pPr algn="r" fontAlgn="b"/>
                      <a:r>
                        <a:rPr lang="fr-CH" sz="1100" b="1" u="sng" strike="noStrike" dirty="0">
                          <a:effectLst/>
                        </a:rPr>
                        <a:t>229 497,53</a:t>
                      </a:r>
                      <a:endParaRPr lang="fr-CH" sz="1100" b="1" i="0" u="sng" strike="noStrike" dirty="0">
                        <a:solidFill>
                          <a:srgbClr val="000000"/>
                        </a:solidFill>
                        <a:effectLst/>
                        <a:latin typeface="Arial" panose="020B0604020202020204" pitchFamily="34" charset="0"/>
                      </a:endParaRPr>
                    </a:p>
                  </a:txBody>
                  <a:tcPr marL="9348" marR="9348" marT="9348" marB="0" anchor="b"/>
                </a:tc>
                <a:tc>
                  <a:txBody>
                    <a:bodyPr/>
                    <a:lstStyle/>
                    <a:p>
                      <a:pPr algn="r" fontAlgn="b"/>
                      <a:r>
                        <a:rPr lang="fr-CH" sz="1100" u="none" strike="noStrike" dirty="0">
                          <a:effectLst/>
                        </a:rPr>
                        <a:t>323 592,93</a:t>
                      </a:r>
                      <a:endParaRPr lang="fr-CH" sz="1100" b="1" i="0" u="none" strike="noStrike" dirty="0">
                        <a:solidFill>
                          <a:srgbClr val="000000"/>
                        </a:solidFill>
                        <a:effectLst/>
                        <a:latin typeface="Arial" panose="020B0604020202020204" pitchFamily="34" charset="0"/>
                      </a:endParaRPr>
                    </a:p>
                  </a:txBody>
                  <a:tcPr marL="9348" marR="9348" marT="9348" marB="0" anchor="b"/>
                </a:tc>
                <a:extLst>
                  <a:ext uri="{0D108BD9-81ED-4DB2-BD59-A6C34878D82A}">
                    <a16:rowId xmlns:a16="http://schemas.microsoft.com/office/drawing/2014/main" val="1287784465"/>
                  </a:ext>
                </a:extLst>
              </a:tr>
            </a:tbl>
          </a:graphicData>
        </a:graphic>
      </p:graphicFrame>
      <p:grpSp>
        <p:nvGrpSpPr>
          <p:cNvPr id="11" name="Groupe 10">
            <a:extLst>
              <a:ext uri="{FF2B5EF4-FFF2-40B4-BE49-F238E27FC236}">
                <a16:creationId xmlns:a16="http://schemas.microsoft.com/office/drawing/2014/main" id="{96F66643-014D-7F2B-AAF7-87D982A7E17A}"/>
              </a:ext>
            </a:extLst>
          </p:cNvPr>
          <p:cNvGrpSpPr/>
          <p:nvPr/>
        </p:nvGrpSpPr>
        <p:grpSpPr>
          <a:xfrm>
            <a:off x="6107948" y="680958"/>
            <a:ext cx="6265361" cy="5654374"/>
            <a:chOff x="6107948" y="680958"/>
            <a:chExt cx="6265361" cy="5654374"/>
          </a:xfrm>
        </p:grpSpPr>
        <p:sp>
          <p:nvSpPr>
            <p:cNvPr id="6" name="Sous-titre 2">
              <a:extLst>
                <a:ext uri="{FF2B5EF4-FFF2-40B4-BE49-F238E27FC236}">
                  <a16:creationId xmlns:a16="http://schemas.microsoft.com/office/drawing/2014/main" id="{C86DF1EF-68EE-AF15-4A83-A46A6B963254}"/>
                </a:ext>
              </a:extLst>
            </p:cNvPr>
            <p:cNvSpPr txBox="1">
              <a:spLocks/>
            </p:cNvSpPr>
            <p:nvPr/>
          </p:nvSpPr>
          <p:spPr>
            <a:xfrm>
              <a:off x="6107948" y="680958"/>
              <a:ext cx="6265361" cy="5654374"/>
            </a:xfrm>
            <a:prstGeom prst="rect">
              <a:avLst/>
            </a:prstGeom>
            <a:noFill/>
            <a:ln w="9525">
              <a:noFill/>
              <a:prstDash val="solid"/>
            </a:ln>
          </p:spPr>
          <p:txBody>
            <a:bodyPr lIns="0" tIns="0" rIns="0" bIns="0" anchor="ctr"/>
            <a:lstStyle>
              <a:defPPr>
                <a:defRPr lang="fr-FR"/>
              </a:defPPr>
              <a:lvl1pPr marL="0" marR="0" indent="0" algn="l" defTabSz="285750" rtl="0" eaLnBrk="1" latinLnBrk="0" hangingPunct="1">
                <a:lnSpc>
                  <a:spcPct val="100000"/>
                </a:lnSpc>
                <a:buNone/>
                <a:defRPr sz="1100" b="0" i="0" kern="100">
                  <a:solidFill>
                    <a:srgbClr val="000000"/>
                  </a:solidFill>
                  <a:latin typeface="Arial"/>
                  <a:ea typeface="Arial"/>
                  <a:cs typeface="Arial"/>
                </a:defRPr>
              </a:lvl1pPr>
              <a:lvl2pPr marL="0" marR="0" indent="0" algn="l" defTabSz="285750" rtl="0" eaLnBrk="1" latinLnBrk="0" hangingPunct="1">
                <a:lnSpc>
                  <a:spcPct val="100000"/>
                </a:lnSpc>
                <a:buNone/>
                <a:defRPr sz="1100" b="0" i="0" kern="100">
                  <a:solidFill>
                    <a:srgbClr val="000000"/>
                  </a:solidFill>
                  <a:latin typeface="Arial"/>
                  <a:ea typeface="Arial"/>
                  <a:cs typeface="Arial"/>
                </a:defRPr>
              </a:lvl2pPr>
              <a:lvl3pPr marL="0" marR="0" indent="0" algn="l" defTabSz="285750" rtl="0" eaLnBrk="1" latinLnBrk="0" hangingPunct="1">
                <a:lnSpc>
                  <a:spcPct val="100000"/>
                </a:lnSpc>
                <a:buNone/>
                <a:defRPr sz="1100" b="0" i="0" kern="100">
                  <a:solidFill>
                    <a:srgbClr val="000000"/>
                  </a:solidFill>
                  <a:latin typeface="Arial"/>
                  <a:ea typeface="Arial"/>
                  <a:cs typeface="Arial"/>
                </a:defRPr>
              </a:lvl3pPr>
              <a:lvl4pPr marL="0" marR="0" indent="0" algn="l" defTabSz="285750" rtl="0" eaLnBrk="1" latinLnBrk="0" hangingPunct="1">
                <a:lnSpc>
                  <a:spcPct val="100000"/>
                </a:lnSpc>
                <a:buNone/>
                <a:defRPr sz="1100" b="0" i="0" kern="100">
                  <a:solidFill>
                    <a:srgbClr val="000000"/>
                  </a:solidFill>
                  <a:latin typeface="Arial"/>
                  <a:ea typeface="Arial"/>
                  <a:cs typeface="Arial"/>
                </a:defRPr>
              </a:lvl4pPr>
              <a:lvl5pPr marL="0" marR="0" indent="0" algn="l" defTabSz="285750" rtl="0" eaLnBrk="1" latinLnBrk="0" hangingPunct="1">
                <a:lnSpc>
                  <a:spcPct val="100000"/>
                </a:lnSpc>
                <a:buNone/>
                <a:defRPr sz="1100" b="0" i="0" kern="100">
                  <a:solidFill>
                    <a:srgbClr val="000000"/>
                  </a:solidFill>
                  <a:latin typeface="Arial"/>
                  <a:ea typeface="Arial"/>
                  <a:cs typeface="Arial"/>
                </a:defRPr>
              </a:lvl5pPr>
              <a:lvl6pPr marL="0" marR="0" indent="0" algn="l" defTabSz="285750" rtl="0" eaLnBrk="1" latinLnBrk="0" hangingPunct="1">
                <a:lnSpc>
                  <a:spcPct val="100000"/>
                </a:lnSpc>
                <a:buNone/>
                <a:defRPr sz="1100" b="0" i="0" kern="100">
                  <a:solidFill>
                    <a:srgbClr val="000000"/>
                  </a:solidFill>
                  <a:latin typeface="Arial"/>
                  <a:ea typeface="Arial"/>
                  <a:cs typeface="Arial"/>
                </a:defRPr>
              </a:lvl6pPr>
              <a:lvl7pPr marL="0" marR="0" indent="0" algn="l" defTabSz="285750" rtl="0" eaLnBrk="1" latinLnBrk="0" hangingPunct="1">
                <a:lnSpc>
                  <a:spcPct val="100000"/>
                </a:lnSpc>
                <a:buNone/>
                <a:defRPr sz="1100" b="0" i="0" kern="100">
                  <a:solidFill>
                    <a:srgbClr val="000000"/>
                  </a:solidFill>
                  <a:latin typeface="Arial"/>
                  <a:ea typeface="Arial"/>
                  <a:cs typeface="Arial"/>
                </a:defRPr>
              </a:lvl7pPr>
              <a:lvl8pPr marL="0" marR="0" indent="0" algn="l" defTabSz="285750" rtl="0" eaLnBrk="1" latinLnBrk="0" hangingPunct="1">
                <a:lnSpc>
                  <a:spcPct val="100000"/>
                </a:lnSpc>
                <a:buNone/>
                <a:defRPr sz="1100" b="0" i="0" kern="100">
                  <a:solidFill>
                    <a:srgbClr val="000000"/>
                  </a:solidFill>
                  <a:latin typeface="Arial"/>
                  <a:ea typeface="Arial"/>
                  <a:cs typeface="Arial"/>
                </a:defRPr>
              </a:lvl8pPr>
              <a:lvl9pPr marL="0" marR="0" indent="0" algn="l" defTabSz="285750" rtl="0" eaLnBrk="1" latinLnBrk="0" hangingPunct="1">
                <a:lnSpc>
                  <a:spcPct val="100000"/>
                </a:lnSpc>
                <a:buNone/>
                <a:defRPr sz="1100" b="0" i="0" kern="100">
                  <a:solidFill>
                    <a:srgbClr val="000000"/>
                  </a:solidFill>
                  <a:latin typeface="Arial"/>
                  <a:ea typeface="Arial"/>
                  <a:cs typeface="Arial"/>
                </a:defRPr>
              </a:lvl9pPr>
            </a:lstStyle>
            <a:p>
              <a:endParaRPr lang="fr-CH" sz="1400" dirty="0"/>
            </a:p>
            <a:p>
              <a:endParaRPr lang="fr-CH" sz="1800" dirty="0"/>
            </a:p>
            <a:p>
              <a:pPr marL="285750" indent="-285750">
                <a:buFont typeface="Arial" panose="020B0604020202020204" pitchFamily="34" charset="0"/>
                <a:buChar char="•"/>
              </a:pPr>
              <a:r>
                <a:rPr lang="fr-CH" sz="1800" dirty="0"/>
                <a:t>Revenus directs et indirect :</a:t>
              </a:r>
            </a:p>
            <a:p>
              <a:r>
                <a:rPr lang="fr-CH" sz="1800" dirty="0"/>
                <a:t> </a:t>
              </a:r>
            </a:p>
            <a:p>
              <a:r>
                <a:rPr lang="fr-CH" sz="1800" dirty="0"/>
                <a:t>	+ / -	similaire que l’année précédente mais légère 					diminution des revenus de loyers suite aux 						restitutions de chambres</a:t>
              </a:r>
            </a:p>
            <a:p>
              <a:endParaRPr lang="fr-CH" sz="1800" dirty="0"/>
            </a:p>
            <a:p>
              <a:pPr marL="285750" indent="-285750">
                <a:buFont typeface="Arial" panose="020B0604020202020204" pitchFamily="34" charset="0"/>
                <a:buChar char="•"/>
              </a:pPr>
              <a:r>
                <a:rPr lang="fr-CH" sz="1800" dirty="0"/>
                <a:t>Charges d’exploitations :</a:t>
              </a:r>
            </a:p>
            <a:p>
              <a:endParaRPr lang="fr-CH" sz="1800" dirty="0"/>
            </a:p>
            <a:p>
              <a:r>
                <a:rPr lang="fr-CH" sz="1800" dirty="0"/>
                <a:t>			salaires				renfort ET pour migration logiciel</a:t>
              </a:r>
            </a:p>
            <a:p>
              <a:endParaRPr lang="fr-CH" sz="1800" b="1" u="sng" dirty="0"/>
            </a:p>
            <a:p>
              <a:endParaRPr lang="fr-CH" sz="1800" dirty="0"/>
            </a:p>
            <a:p>
              <a:pPr marL="285750" indent="-285750">
                <a:buFont typeface="Arial" panose="020B0604020202020204" pitchFamily="34" charset="0"/>
                <a:buChar char="•"/>
              </a:pPr>
              <a:r>
                <a:rPr lang="fr-CH" sz="1800" dirty="0"/>
                <a:t>Résultat hors exploitation :</a:t>
              </a:r>
            </a:p>
            <a:p>
              <a:endParaRPr lang="fr-CH" sz="1800" dirty="0"/>
            </a:p>
            <a:p>
              <a:r>
                <a:rPr lang="fr-CH" sz="1800" dirty="0"/>
                <a:t>						remboursement impôts depuis 2019</a:t>
              </a:r>
            </a:p>
            <a:p>
              <a:endParaRPr lang="fr-CH" sz="1800" dirty="0"/>
            </a:p>
            <a:p>
              <a:r>
                <a:rPr lang="fr-CH" sz="1800" dirty="0"/>
                <a:t>						création de la provision perte s/débiteurs</a:t>
              </a:r>
            </a:p>
            <a:p>
              <a:pPr marL="285750" indent="-285750">
                <a:buFont typeface="Arial" panose="020B0604020202020204" pitchFamily="34" charset="0"/>
                <a:buChar char="•"/>
              </a:pPr>
              <a:endParaRPr lang="fr-CH" sz="1400" dirty="0"/>
            </a:p>
            <a:p>
              <a:r>
                <a:rPr lang="fr-CH" sz="1400" dirty="0"/>
                <a:t>	   </a:t>
              </a:r>
            </a:p>
            <a:p>
              <a:r>
                <a:rPr lang="fr-CH" sz="1400" dirty="0"/>
                <a:t>			</a:t>
              </a:r>
            </a:p>
          </p:txBody>
        </p:sp>
        <p:cxnSp>
          <p:nvCxnSpPr>
            <p:cNvPr id="7" name="Connecteur droit avec flèche 6">
              <a:extLst>
                <a:ext uri="{FF2B5EF4-FFF2-40B4-BE49-F238E27FC236}">
                  <a16:creationId xmlns:a16="http://schemas.microsoft.com/office/drawing/2014/main" id="{F2F4A49F-2B3C-4714-E4A1-3D502BB69182}"/>
                </a:ext>
              </a:extLst>
            </p:cNvPr>
            <p:cNvCxnSpPr>
              <a:cxnSpLocks/>
            </p:cNvCxnSpPr>
            <p:nvPr/>
          </p:nvCxnSpPr>
          <p:spPr>
            <a:xfrm flipV="1">
              <a:off x="6481787" y="3508145"/>
              <a:ext cx="138473" cy="214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lèche : droite 7">
              <a:extLst>
                <a:ext uri="{FF2B5EF4-FFF2-40B4-BE49-F238E27FC236}">
                  <a16:creationId xmlns:a16="http://schemas.microsoft.com/office/drawing/2014/main" id="{E1121AA8-1541-40A0-2131-5475DBF63B32}"/>
                </a:ext>
              </a:extLst>
            </p:cNvPr>
            <p:cNvSpPr/>
            <p:nvPr/>
          </p:nvSpPr>
          <p:spPr>
            <a:xfrm>
              <a:off x="6938737" y="5422879"/>
              <a:ext cx="328246" cy="179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Flèche : droite 8">
              <a:extLst>
                <a:ext uri="{FF2B5EF4-FFF2-40B4-BE49-F238E27FC236}">
                  <a16:creationId xmlns:a16="http://schemas.microsoft.com/office/drawing/2014/main" id="{89525E76-F74B-21E8-D521-D99ED6AF07FA}"/>
                </a:ext>
              </a:extLst>
            </p:cNvPr>
            <p:cNvSpPr/>
            <p:nvPr/>
          </p:nvSpPr>
          <p:spPr>
            <a:xfrm>
              <a:off x="8174195" y="3486473"/>
              <a:ext cx="328246" cy="179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Flèche : droite 9">
              <a:extLst>
                <a:ext uri="{FF2B5EF4-FFF2-40B4-BE49-F238E27FC236}">
                  <a16:creationId xmlns:a16="http://schemas.microsoft.com/office/drawing/2014/main" id="{9BF5C3BA-BA17-1C90-46ED-1A559350DCD4}"/>
                </a:ext>
              </a:extLst>
            </p:cNvPr>
            <p:cNvSpPr/>
            <p:nvPr/>
          </p:nvSpPr>
          <p:spPr>
            <a:xfrm>
              <a:off x="6938737" y="4869935"/>
              <a:ext cx="328246" cy="179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Tree>
    <p:extLst>
      <p:ext uri="{BB962C8B-B14F-4D97-AF65-F5344CB8AC3E}">
        <p14:creationId xmlns:p14="http://schemas.microsoft.com/office/powerpoint/2010/main" val="2799041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052B79-B8A8-11FB-5ACB-D1C2357EAE2E}"/>
              </a:ext>
            </a:extLst>
          </p:cNvPr>
          <p:cNvSpPr>
            <a:spLocks noGrp="1"/>
          </p:cNvSpPr>
          <p:nvPr>
            <p:ph type="title"/>
          </p:nvPr>
        </p:nvSpPr>
        <p:spPr/>
        <p:txBody>
          <a:bodyPr/>
          <a:lstStyle/>
          <a:p>
            <a:endParaRPr lang="fr-CH"/>
          </a:p>
        </p:txBody>
      </p:sp>
      <p:sp>
        <p:nvSpPr>
          <p:cNvPr id="3" name="Espace réservé du texte 2">
            <a:extLst>
              <a:ext uri="{FF2B5EF4-FFF2-40B4-BE49-F238E27FC236}">
                <a16:creationId xmlns:a16="http://schemas.microsoft.com/office/drawing/2014/main" id="{559E0472-E7C8-7FB8-BC4E-37B848674C57}"/>
              </a:ext>
            </a:extLst>
          </p:cNvPr>
          <p:cNvSpPr>
            <a:spLocks noGrp="1"/>
          </p:cNvSpPr>
          <p:nvPr>
            <p:ph type="body" idx="1"/>
          </p:nvPr>
        </p:nvSpPr>
        <p:spPr/>
        <p:txBody>
          <a:bodyPr/>
          <a:lstStyle/>
          <a:p>
            <a:endParaRPr lang="fr-CH" dirty="0"/>
          </a:p>
        </p:txBody>
      </p:sp>
      <p:sp>
        <p:nvSpPr>
          <p:cNvPr id="4" name="Espace réservé du texte 3">
            <a:extLst>
              <a:ext uri="{FF2B5EF4-FFF2-40B4-BE49-F238E27FC236}">
                <a16:creationId xmlns:a16="http://schemas.microsoft.com/office/drawing/2014/main" id="{582D0EC5-055E-C984-0DF3-76FA9696D68D}"/>
              </a:ext>
            </a:extLst>
          </p:cNvPr>
          <p:cNvSpPr>
            <a:spLocks noGrp="1"/>
          </p:cNvSpPr>
          <p:nvPr>
            <p:ph type="body" idx="2"/>
          </p:nvPr>
        </p:nvSpPr>
        <p:spPr/>
        <p:txBody>
          <a:bodyPr/>
          <a:lstStyle/>
          <a:p>
            <a:endParaRPr lang="fr-CH"/>
          </a:p>
        </p:txBody>
      </p:sp>
      <p:pic>
        <p:nvPicPr>
          <p:cNvPr id="5" name="Image 4">
            <a:extLst>
              <a:ext uri="{FF2B5EF4-FFF2-40B4-BE49-F238E27FC236}">
                <a16:creationId xmlns:a16="http://schemas.microsoft.com/office/drawing/2014/main" id="{B5A0DC01-8813-FA12-F75E-7C55691EA89D}"/>
              </a:ext>
            </a:extLst>
          </p:cNvPr>
          <p:cNvPicPr>
            <a:picLocks noChangeAspect="1"/>
          </p:cNvPicPr>
          <p:nvPr/>
        </p:nvPicPr>
        <p:blipFill>
          <a:blip r:embed="rId2">
            <a:extLst>
              <a:ext uri="{28A0092B-C50C-407E-A947-70E740481C1C}">
                <a14:useLocalDpi xmlns:a14="http://schemas.microsoft.com/office/drawing/2010/main" val="0"/>
              </a:ext>
            </a:extLst>
          </a:blip>
          <a:srcRect l="76564" t="2172" b="86671"/>
          <a:stretch/>
        </p:blipFill>
        <p:spPr>
          <a:xfrm>
            <a:off x="0" y="0"/>
            <a:ext cx="12306600" cy="7042680"/>
          </a:xfrm>
          <a:prstGeom prst="rect">
            <a:avLst/>
          </a:prstGeom>
          <a:ln w="0">
            <a:noFill/>
            <a:prstDash val="solid"/>
          </a:ln>
          <a:extLst>
            <a:ext uri="{53640926-AAD7-44D8-BBD7-CCE9431645EC}">
              <a14:shadowObscured xmlns:a14="http://schemas.microsoft.com/office/drawing/2010/main"/>
            </a:ext>
          </a:extLst>
        </p:spPr>
      </p:pic>
      <p:sp>
        <p:nvSpPr>
          <p:cNvPr id="6" name="Titre 1">
            <a:extLst>
              <a:ext uri="{FF2B5EF4-FFF2-40B4-BE49-F238E27FC236}">
                <a16:creationId xmlns:a16="http://schemas.microsoft.com/office/drawing/2014/main" id="{95D95945-21E7-772C-F9AE-A88219D04285}"/>
              </a:ext>
            </a:extLst>
          </p:cNvPr>
          <p:cNvSpPr txBox="1">
            <a:spLocks/>
          </p:cNvSpPr>
          <p:nvPr/>
        </p:nvSpPr>
        <p:spPr>
          <a:xfrm>
            <a:off x="761880" y="426000"/>
            <a:ext cx="10972440" cy="1144800"/>
          </a:xfrm>
          <a:prstGeom prst="rect">
            <a:avLst/>
          </a:prstGeom>
          <a:noFill/>
          <a:ln w="9525">
            <a:noFill/>
            <a:prstDash val="solid"/>
          </a:ln>
        </p:spPr>
        <p:txBody>
          <a:bodyPr lIns="0" tIns="0" rIns="0" bIns="0" anchor="ctr"/>
          <a:lstStyle>
            <a:defPPr>
              <a:defRPr lang="fr-FR"/>
            </a:defPPr>
            <a:lvl1pPr marL="0" indent="0" algn="l" defTabSz="285750" rtl="0" eaLnBrk="1" latinLnBrk="0" hangingPunct="1">
              <a:lnSpc>
                <a:spcPct val="100000"/>
              </a:lnSpc>
              <a:buNone/>
              <a:defRPr sz="1100" b="0" i="0" kern="100">
                <a:solidFill>
                  <a:srgbClr val="000000"/>
                </a:solidFill>
                <a:latin typeface="Arial"/>
                <a:ea typeface="Arial"/>
                <a:cs typeface="Arial"/>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r>
              <a:rPr lang="fr-CH" sz="2800" b="1" u="sng"/>
              <a:t>Pour Conclure :</a:t>
            </a:r>
            <a:endParaRPr lang="fr-CH" sz="2800" dirty="0"/>
          </a:p>
        </p:txBody>
      </p:sp>
      <p:sp>
        <p:nvSpPr>
          <p:cNvPr id="7" name="Sous-titre 2">
            <a:extLst>
              <a:ext uri="{FF2B5EF4-FFF2-40B4-BE49-F238E27FC236}">
                <a16:creationId xmlns:a16="http://schemas.microsoft.com/office/drawing/2014/main" id="{F86641EF-18B0-FF24-4A90-7B37889E70EE}"/>
              </a:ext>
            </a:extLst>
          </p:cNvPr>
          <p:cNvSpPr txBox="1">
            <a:spLocks/>
          </p:cNvSpPr>
          <p:nvPr/>
        </p:nvSpPr>
        <p:spPr>
          <a:xfrm>
            <a:off x="609480" y="1604520"/>
            <a:ext cx="5354280" cy="4724718"/>
          </a:xfrm>
          <a:prstGeom prst="rect">
            <a:avLst/>
          </a:prstGeom>
          <a:noFill/>
          <a:ln w="9525">
            <a:noFill/>
            <a:prstDash val="solid"/>
          </a:ln>
        </p:spPr>
        <p:txBody>
          <a:bodyPr lIns="0" tIns="0" rIns="0" bIns="0" anchor="t"/>
          <a:lstStyle>
            <a:defPPr>
              <a:defRPr lang="fr-FR"/>
            </a:defPPr>
            <a:lvl1pPr marL="285750" marR="0" indent="-285750" algn="l" defTabSz="285750" rtl="0" eaLnBrk="1" latinLnBrk="0" hangingPunct="1">
              <a:lnSpc>
                <a:spcPct val="100000"/>
              </a:lnSpc>
              <a:buChar char="●"/>
              <a:defRPr sz="1100" b="0" i="0" kern="100">
                <a:solidFill>
                  <a:srgbClr val="000000"/>
                </a:solidFill>
                <a:latin typeface="Arial"/>
                <a:ea typeface="Arial"/>
                <a:cs typeface="Arial"/>
              </a:defRPr>
            </a:lvl1pPr>
            <a:lvl2pPr marL="571500" marR="0" indent="-285750" algn="l" defTabSz="285750" rtl="0" eaLnBrk="1" latinLnBrk="0" hangingPunct="1">
              <a:lnSpc>
                <a:spcPct val="100000"/>
              </a:lnSpc>
              <a:buChar char="○"/>
              <a:defRPr sz="1100" b="0" i="0" kern="100">
                <a:solidFill>
                  <a:srgbClr val="000000"/>
                </a:solidFill>
                <a:latin typeface="Arial"/>
                <a:ea typeface="Arial"/>
                <a:cs typeface="Arial"/>
              </a:defRPr>
            </a:lvl2pPr>
            <a:lvl3pPr marL="857250" marR="0" indent="-285750" algn="l" defTabSz="285750" rtl="0" eaLnBrk="1" latinLnBrk="0" hangingPunct="1">
              <a:lnSpc>
                <a:spcPct val="100000"/>
              </a:lnSpc>
              <a:buChar char="■"/>
              <a:defRPr sz="1100" b="0" i="0" kern="100">
                <a:solidFill>
                  <a:srgbClr val="000000"/>
                </a:solidFill>
                <a:latin typeface="Arial"/>
                <a:ea typeface="Arial"/>
                <a:cs typeface="Arial"/>
              </a:defRPr>
            </a:lvl3pPr>
            <a:lvl4pPr marL="1143000" marR="0" indent="-285750" algn="l" defTabSz="285750" rtl="0" eaLnBrk="1" latinLnBrk="0" hangingPunct="1">
              <a:lnSpc>
                <a:spcPct val="100000"/>
              </a:lnSpc>
              <a:buChar char="●"/>
              <a:defRPr sz="1100" b="0" i="0" kern="100">
                <a:solidFill>
                  <a:srgbClr val="000000"/>
                </a:solidFill>
                <a:latin typeface="Arial"/>
                <a:ea typeface="Arial"/>
                <a:cs typeface="Arial"/>
              </a:defRPr>
            </a:lvl4pPr>
            <a:lvl5pPr marL="1428750" marR="0" indent="-285750" algn="l" defTabSz="285750" rtl="0" eaLnBrk="1" latinLnBrk="0" hangingPunct="1">
              <a:lnSpc>
                <a:spcPct val="100000"/>
              </a:lnSpc>
              <a:buChar char="○"/>
              <a:defRPr sz="1100" b="0" i="0" kern="100">
                <a:solidFill>
                  <a:srgbClr val="000000"/>
                </a:solidFill>
                <a:latin typeface="Arial"/>
                <a:ea typeface="Arial"/>
                <a:cs typeface="Arial"/>
              </a:defRPr>
            </a:lvl5pPr>
            <a:lvl6pPr marL="1714500" marR="0" indent="-285750" algn="l" defTabSz="285750" rtl="0" eaLnBrk="1" latinLnBrk="0" hangingPunct="1">
              <a:lnSpc>
                <a:spcPct val="100000"/>
              </a:lnSpc>
              <a:buChar char="■"/>
              <a:defRPr sz="1100" b="0" i="0" kern="100">
                <a:solidFill>
                  <a:srgbClr val="000000"/>
                </a:solidFill>
                <a:latin typeface="Arial"/>
                <a:ea typeface="Arial"/>
                <a:cs typeface="Arial"/>
              </a:defRPr>
            </a:lvl6pPr>
            <a:lvl7pPr marL="2000250" marR="0" indent="-285750" algn="l" defTabSz="285750" rtl="0" eaLnBrk="1" latinLnBrk="0" hangingPunct="1">
              <a:lnSpc>
                <a:spcPct val="100000"/>
              </a:lnSpc>
              <a:buChar char="●"/>
              <a:defRPr sz="1100" b="0" i="0" kern="100">
                <a:solidFill>
                  <a:srgbClr val="000000"/>
                </a:solidFill>
                <a:latin typeface="Arial"/>
                <a:ea typeface="Arial"/>
                <a:cs typeface="Arial"/>
              </a:defRPr>
            </a:lvl7pPr>
            <a:lvl8pPr marL="2286000" marR="0" indent="-285750" algn="l" defTabSz="285750" rtl="0" eaLnBrk="1" latinLnBrk="0" hangingPunct="1">
              <a:lnSpc>
                <a:spcPct val="100000"/>
              </a:lnSpc>
              <a:buChar char="○"/>
              <a:defRPr sz="1100" b="0" i="0" kern="100">
                <a:solidFill>
                  <a:srgbClr val="000000"/>
                </a:solidFill>
                <a:latin typeface="Arial"/>
                <a:ea typeface="Arial"/>
                <a:cs typeface="Arial"/>
              </a:defRPr>
            </a:lvl8pPr>
            <a:lvl9pPr marL="2571750" marR="0" indent="-285750" algn="l" defTabSz="285750" rtl="0" eaLnBrk="1" latinLnBrk="0" hangingPunct="1">
              <a:lnSpc>
                <a:spcPct val="100000"/>
              </a:lnSpc>
              <a:buChar char="■"/>
              <a:defRPr sz="1100" b="0" i="0" kern="100">
                <a:solidFill>
                  <a:srgbClr val="000000"/>
                </a:solidFill>
                <a:latin typeface="Arial"/>
                <a:ea typeface="Arial"/>
                <a:cs typeface="Arial"/>
              </a:defRPr>
            </a:lvl9pPr>
          </a:lstStyle>
          <a:p>
            <a:pPr marL="228600" lvl="5" indent="-228600">
              <a:buFont typeface="+mj-lt"/>
              <a:buAutoNum type="arabicPeriod"/>
            </a:pPr>
            <a:endParaRPr lang="fr-CH" dirty="0"/>
          </a:p>
          <a:p>
            <a:pPr marL="514350" lvl="6" indent="-228600">
              <a:buFont typeface="+mj-lt"/>
              <a:buAutoNum type="arabicPeriod"/>
            </a:pPr>
            <a:endParaRPr lang="fr-CH" dirty="0"/>
          </a:p>
          <a:p>
            <a:pPr marL="228600" lvl="5" indent="-228600">
              <a:buFont typeface="+mj-lt"/>
              <a:buAutoNum type="arabicPeriod"/>
            </a:pPr>
            <a:endParaRPr lang="fr-CH" dirty="0"/>
          </a:p>
          <a:p>
            <a:pPr marL="228600" lvl="5" indent="-228600">
              <a:buFont typeface="+mj-lt"/>
              <a:buAutoNum type="arabicPeriod"/>
            </a:pPr>
            <a:endParaRPr lang="fr-CH" dirty="0"/>
          </a:p>
          <a:p>
            <a:pPr marL="571500" lvl="7" indent="0">
              <a:buFontTx/>
              <a:buNone/>
            </a:pPr>
            <a:r>
              <a:rPr lang="fr-CH" dirty="0"/>
              <a:t>				</a:t>
            </a:r>
            <a:r>
              <a:rPr lang="fr-CH" sz="2000" b="1" u="sng" dirty="0"/>
              <a:t>Migration nouveau Logiciel</a:t>
            </a:r>
            <a:endParaRPr lang="fr-CH" sz="2000" dirty="0"/>
          </a:p>
          <a:p>
            <a:pPr marL="228600" lvl="5" indent="-228600">
              <a:buFont typeface="+mj-lt"/>
              <a:buAutoNum type="arabicPeriod"/>
            </a:pPr>
            <a:endParaRPr lang="fr-CH" sz="2000" dirty="0"/>
          </a:p>
          <a:p>
            <a:pPr marL="985837" lvl="5" indent="0">
              <a:buFontTx/>
              <a:buNone/>
            </a:pPr>
            <a:endParaRPr lang="fr-CH" sz="2000" dirty="0"/>
          </a:p>
          <a:p>
            <a:pPr marL="985837" lvl="5" indent="0">
              <a:buFontTx/>
              <a:buNone/>
            </a:pPr>
            <a:r>
              <a:rPr lang="fr-CH" sz="2000" dirty="0"/>
              <a:t>	retard au niveau de la comptabilité</a:t>
            </a:r>
          </a:p>
          <a:p>
            <a:pPr marL="985837" lvl="5" indent="0">
              <a:buFontTx/>
              <a:buNone/>
            </a:pPr>
            <a:endParaRPr lang="fr-CH" sz="2000" dirty="0"/>
          </a:p>
          <a:p>
            <a:pPr marL="985837" lvl="5" indent="0">
              <a:buFontTx/>
              <a:buNone/>
            </a:pPr>
            <a:endParaRPr lang="fr-CH" sz="2000" dirty="0"/>
          </a:p>
          <a:p>
            <a:pPr marL="985837" lvl="5" indent="0">
              <a:buFontTx/>
              <a:buNone/>
            </a:pPr>
            <a:r>
              <a:rPr lang="fr-CH" sz="2000" dirty="0"/>
              <a:t>	difficulté pour l’audit</a:t>
            </a:r>
          </a:p>
          <a:p>
            <a:pPr marL="985837" lvl="5" indent="0">
              <a:buFontTx/>
              <a:buNone/>
            </a:pPr>
            <a:endParaRPr lang="fr-CH" sz="2000" dirty="0"/>
          </a:p>
          <a:p>
            <a:pPr marL="985837" lvl="5" indent="0">
              <a:buFontTx/>
              <a:buNone/>
            </a:pPr>
            <a:endParaRPr lang="fr-CH" sz="2000" dirty="0"/>
          </a:p>
          <a:p>
            <a:pPr marL="985837" lvl="5" indent="0">
              <a:buFontTx/>
              <a:buNone/>
            </a:pPr>
            <a:r>
              <a:rPr lang="fr-CH" sz="2000" dirty="0"/>
              <a:t>	augmentation charge salariale</a:t>
            </a:r>
            <a:br>
              <a:rPr lang="fr-CH" sz="2000" dirty="0"/>
            </a:br>
            <a:br>
              <a:rPr lang="fr-CH" dirty="0"/>
            </a:br>
            <a:endParaRPr lang="fr-CH" dirty="0"/>
          </a:p>
        </p:txBody>
      </p:sp>
      <p:pic>
        <p:nvPicPr>
          <p:cNvPr id="8" name="Graphique 7" descr="Visage triste sans remplissage">
            <a:extLst>
              <a:ext uri="{FF2B5EF4-FFF2-40B4-BE49-F238E27FC236}">
                <a16:creationId xmlns:a16="http://schemas.microsoft.com/office/drawing/2014/main" id="{6B9658FA-FCDD-CD1A-C87F-25C94B1B73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635" y="1948070"/>
            <a:ext cx="845393" cy="845393"/>
          </a:xfrm>
          <a:prstGeom prst="rect">
            <a:avLst/>
          </a:prstGeom>
        </p:spPr>
      </p:pic>
      <p:pic>
        <p:nvPicPr>
          <p:cNvPr id="9" name="Graphique 8" descr="Index pointant vers la droite vu du côté du dos de la main">
            <a:extLst>
              <a:ext uri="{FF2B5EF4-FFF2-40B4-BE49-F238E27FC236}">
                <a16:creationId xmlns:a16="http://schemas.microsoft.com/office/drawing/2014/main" id="{4951A4A9-C780-A09F-484E-012FA428B7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9659" y="3120398"/>
            <a:ext cx="653870" cy="653870"/>
          </a:xfrm>
          <a:prstGeom prst="rect">
            <a:avLst/>
          </a:prstGeom>
        </p:spPr>
      </p:pic>
      <p:pic>
        <p:nvPicPr>
          <p:cNvPr id="10" name="Graphique 9" descr="Index pointant vers la droite vu du côté du dos de la main">
            <a:extLst>
              <a:ext uri="{FF2B5EF4-FFF2-40B4-BE49-F238E27FC236}">
                <a16:creationId xmlns:a16="http://schemas.microsoft.com/office/drawing/2014/main" id="{2A31535E-5F7E-DB6B-1421-55D6CAA676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635" y="3979805"/>
            <a:ext cx="653870" cy="653870"/>
          </a:xfrm>
          <a:prstGeom prst="rect">
            <a:avLst/>
          </a:prstGeom>
        </p:spPr>
      </p:pic>
      <p:pic>
        <p:nvPicPr>
          <p:cNvPr id="11" name="Graphique 10" descr="Index pointant vers la droite vu du côté du dos de la main">
            <a:extLst>
              <a:ext uri="{FF2B5EF4-FFF2-40B4-BE49-F238E27FC236}">
                <a16:creationId xmlns:a16="http://schemas.microsoft.com/office/drawing/2014/main" id="{688A7D09-03C7-C7F9-47FE-BB0FB7B73F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635" y="4974714"/>
            <a:ext cx="653870" cy="653870"/>
          </a:xfrm>
          <a:prstGeom prst="rect">
            <a:avLst/>
          </a:prstGeom>
        </p:spPr>
      </p:pic>
      <p:sp>
        <p:nvSpPr>
          <p:cNvPr id="12" name="Espace réservé du texte 5">
            <a:extLst>
              <a:ext uri="{FF2B5EF4-FFF2-40B4-BE49-F238E27FC236}">
                <a16:creationId xmlns:a16="http://schemas.microsoft.com/office/drawing/2014/main" id="{CA919400-F9A2-E574-F2D3-F909F2C595D6}"/>
              </a:ext>
            </a:extLst>
          </p:cNvPr>
          <p:cNvSpPr txBox="1">
            <a:spLocks/>
          </p:cNvSpPr>
          <p:nvPr/>
        </p:nvSpPr>
        <p:spPr>
          <a:xfrm>
            <a:off x="6231960" y="1604520"/>
            <a:ext cx="5354280" cy="4541838"/>
          </a:xfrm>
          <a:prstGeom prst="rect">
            <a:avLst/>
          </a:prstGeom>
          <a:noFill/>
          <a:ln w="9525">
            <a:noFill/>
            <a:prstDash val="solid"/>
          </a:ln>
        </p:spPr>
        <p:txBody>
          <a:bodyPr lIns="0" tIns="0" rIns="0" bIns="0" anchor="t"/>
          <a:lstStyle>
            <a:defPPr>
              <a:defRPr lang="fr-FR"/>
            </a:defPPr>
            <a:lvl1pPr marL="285750" marR="0" indent="-285750" algn="l" defTabSz="285750" rtl="0" eaLnBrk="1" latinLnBrk="0" hangingPunct="1">
              <a:lnSpc>
                <a:spcPct val="100000"/>
              </a:lnSpc>
              <a:buChar char="●"/>
              <a:defRPr sz="1100" b="0" i="0" kern="100">
                <a:solidFill>
                  <a:srgbClr val="000000"/>
                </a:solidFill>
                <a:latin typeface="Arial"/>
                <a:ea typeface="Arial"/>
                <a:cs typeface="Arial"/>
              </a:defRPr>
            </a:lvl1pPr>
            <a:lvl2pPr marL="571500" marR="0" indent="-285750" algn="l" defTabSz="285750" rtl="0" eaLnBrk="1" latinLnBrk="0" hangingPunct="1">
              <a:lnSpc>
                <a:spcPct val="100000"/>
              </a:lnSpc>
              <a:buChar char="○"/>
              <a:defRPr sz="1100" b="0" i="0" kern="100">
                <a:solidFill>
                  <a:srgbClr val="000000"/>
                </a:solidFill>
                <a:latin typeface="Arial"/>
                <a:ea typeface="Arial"/>
                <a:cs typeface="Arial"/>
              </a:defRPr>
            </a:lvl2pPr>
            <a:lvl3pPr marL="857250" marR="0" indent="-285750" algn="l" defTabSz="285750" rtl="0" eaLnBrk="1" latinLnBrk="0" hangingPunct="1">
              <a:lnSpc>
                <a:spcPct val="100000"/>
              </a:lnSpc>
              <a:buChar char="■"/>
              <a:defRPr sz="1100" b="0" i="0" kern="100">
                <a:solidFill>
                  <a:srgbClr val="000000"/>
                </a:solidFill>
                <a:latin typeface="Arial"/>
                <a:ea typeface="Arial"/>
                <a:cs typeface="Arial"/>
              </a:defRPr>
            </a:lvl3pPr>
            <a:lvl4pPr marL="1143000" marR="0" indent="-285750" algn="l" defTabSz="285750" rtl="0" eaLnBrk="1" latinLnBrk="0" hangingPunct="1">
              <a:lnSpc>
                <a:spcPct val="100000"/>
              </a:lnSpc>
              <a:buChar char="●"/>
              <a:defRPr sz="1100" b="0" i="0" kern="100">
                <a:solidFill>
                  <a:srgbClr val="000000"/>
                </a:solidFill>
                <a:latin typeface="Arial"/>
                <a:ea typeface="Arial"/>
                <a:cs typeface="Arial"/>
              </a:defRPr>
            </a:lvl4pPr>
            <a:lvl5pPr marL="1428750" marR="0" indent="-285750" algn="l" defTabSz="285750" rtl="0" eaLnBrk="1" latinLnBrk="0" hangingPunct="1">
              <a:lnSpc>
                <a:spcPct val="100000"/>
              </a:lnSpc>
              <a:buChar char="○"/>
              <a:defRPr sz="1100" b="0" i="0" kern="100">
                <a:solidFill>
                  <a:srgbClr val="000000"/>
                </a:solidFill>
                <a:latin typeface="Arial"/>
                <a:ea typeface="Arial"/>
                <a:cs typeface="Arial"/>
              </a:defRPr>
            </a:lvl5pPr>
            <a:lvl6pPr marL="1714500" marR="0" indent="-285750" algn="l" defTabSz="285750" rtl="0" eaLnBrk="1" latinLnBrk="0" hangingPunct="1">
              <a:lnSpc>
                <a:spcPct val="100000"/>
              </a:lnSpc>
              <a:buChar char="■"/>
              <a:defRPr sz="1100" b="0" i="0" kern="100">
                <a:solidFill>
                  <a:srgbClr val="000000"/>
                </a:solidFill>
                <a:latin typeface="Arial"/>
                <a:ea typeface="Arial"/>
                <a:cs typeface="Arial"/>
              </a:defRPr>
            </a:lvl6pPr>
            <a:lvl7pPr marL="2000250" marR="0" indent="-285750" algn="l" defTabSz="285750" rtl="0" eaLnBrk="1" latinLnBrk="0" hangingPunct="1">
              <a:lnSpc>
                <a:spcPct val="100000"/>
              </a:lnSpc>
              <a:buChar char="●"/>
              <a:defRPr sz="1100" b="0" i="0" kern="100">
                <a:solidFill>
                  <a:srgbClr val="000000"/>
                </a:solidFill>
                <a:latin typeface="Arial"/>
                <a:ea typeface="Arial"/>
                <a:cs typeface="Arial"/>
              </a:defRPr>
            </a:lvl7pPr>
            <a:lvl8pPr marL="2286000" marR="0" indent="-285750" algn="l" defTabSz="285750" rtl="0" eaLnBrk="1" latinLnBrk="0" hangingPunct="1">
              <a:lnSpc>
                <a:spcPct val="100000"/>
              </a:lnSpc>
              <a:buChar char="○"/>
              <a:defRPr sz="1100" b="0" i="0" kern="100">
                <a:solidFill>
                  <a:srgbClr val="000000"/>
                </a:solidFill>
                <a:latin typeface="Arial"/>
                <a:ea typeface="Arial"/>
                <a:cs typeface="Arial"/>
              </a:defRPr>
            </a:lvl8pPr>
            <a:lvl9pPr marL="2571750" marR="0" indent="-285750" algn="l" defTabSz="285750" rtl="0" eaLnBrk="1" latinLnBrk="0" hangingPunct="1">
              <a:lnSpc>
                <a:spcPct val="100000"/>
              </a:lnSpc>
              <a:buChar char="■"/>
              <a:defRPr sz="1100" b="0" i="0" kern="100">
                <a:solidFill>
                  <a:srgbClr val="000000"/>
                </a:solidFill>
                <a:latin typeface="Arial"/>
                <a:ea typeface="Arial"/>
                <a:cs typeface="Arial"/>
              </a:defRPr>
            </a:lvl9pPr>
          </a:lstStyle>
          <a:p>
            <a:endParaRPr lang="fr-CH" dirty="0"/>
          </a:p>
          <a:p>
            <a:endParaRPr lang="fr-CH" dirty="0"/>
          </a:p>
          <a:p>
            <a:pPr marL="0" indent="0">
              <a:buFontTx/>
              <a:buNone/>
            </a:pPr>
            <a:endParaRPr lang="fr-CH" dirty="0"/>
          </a:p>
          <a:p>
            <a:pPr marL="0" indent="0">
              <a:buFontTx/>
              <a:buNone/>
            </a:pPr>
            <a:endParaRPr lang="fr-CH" dirty="0"/>
          </a:p>
          <a:p>
            <a:pPr marL="0" indent="0">
              <a:buFontTx/>
              <a:buNone/>
            </a:pPr>
            <a:r>
              <a:rPr lang="fr-CH" dirty="0"/>
              <a:t>					</a:t>
            </a:r>
            <a:r>
              <a:rPr lang="fr-CH" sz="2000" b="1" u="sng" dirty="0"/>
              <a:t>Reconnaissance d’utilité public </a:t>
            </a:r>
          </a:p>
          <a:p>
            <a:pPr marL="0" indent="0">
              <a:buFontTx/>
              <a:buNone/>
            </a:pPr>
            <a:endParaRPr lang="fr-CH" sz="2000" dirty="0"/>
          </a:p>
          <a:p>
            <a:pPr marL="0" indent="0">
              <a:buFontTx/>
              <a:buNone/>
            </a:pPr>
            <a:endParaRPr lang="fr-CH" sz="2000" dirty="0"/>
          </a:p>
          <a:p>
            <a:pPr marL="0" indent="0">
              <a:buFontTx/>
              <a:buNone/>
            </a:pPr>
            <a:endParaRPr lang="fr-CH" sz="2000" dirty="0"/>
          </a:p>
          <a:p>
            <a:pPr marL="0" indent="0">
              <a:buFontTx/>
              <a:buNone/>
            </a:pPr>
            <a:r>
              <a:rPr lang="fr-CH" sz="2000" dirty="0"/>
              <a:t>				</a:t>
            </a:r>
          </a:p>
          <a:p>
            <a:pPr marL="0" indent="0">
              <a:buFontTx/>
              <a:buNone/>
            </a:pPr>
            <a:r>
              <a:rPr lang="fr-CH" sz="2000" dirty="0"/>
              <a:t>					Remboursement des impôts 							depuis 2019</a:t>
            </a:r>
          </a:p>
          <a:p>
            <a:pPr marL="0" indent="0">
              <a:buFontTx/>
              <a:buNone/>
            </a:pPr>
            <a:endParaRPr lang="fr-CH" dirty="0"/>
          </a:p>
        </p:txBody>
      </p:sp>
      <p:pic>
        <p:nvPicPr>
          <p:cNvPr id="13" name="Graphique 12" descr="Visage souriant sans remplissage">
            <a:extLst>
              <a:ext uri="{FF2B5EF4-FFF2-40B4-BE49-F238E27FC236}">
                <a16:creationId xmlns:a16="http://schemas.microsoft.com/office/drawing/2014/main" id="{05A45FA4-C343-99BF-2D22-12F207067D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70334" y="1879201"/>
            <a:ext cx="914278" cy="1044056"/>
          </a:xfrm>
          <a:prstGeom prst="rect">
            <a:avLst/>
          </a:prstGeom>
        </p:spPr>
      </p:pic>
      <p:pic>
        <p:nvPicPr>
          <p:cNvPr id="14" name="Graphique 13" descr="Index pointant vers la droite vu du côté du dos de la main">
            <a:extLst>
              <a:ext uri="{FF2B5EF4-FFF2-40B4-BE49-F238E27FC236}">
                <a16:creationId xmlns:a16="http://schemas.microsoft.com/office/drawing/2014/main" id="{0123E0E1-F896-3F03-3FE6-6972C4662B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30742" y="3689238"/>
            <a:ext cx="653870" cy="746684"/>
          </a:xfrm>
          <a:prstGeom prst="rect">
            <a:avLst/>
          </a:prstGeom>
        </p:spPr>
      </p:pic>
    </p:spTree>
    <p:extLst>
      <p:ext uri="{BB962C8B-B14F-4D97-AF65-F5344CB8AC3E}">
        <p14:creationId xmlns:p14="http://schemas.microsoft.com/office/powerpoint/2010/main" val="302030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7" end="7"/>
                                            </p:txEl>
                                          </p:spTgt>
                                        </p:tgtEl>
                                        <p:attrNameLst>
                                          <p:attrName>style.visibility</p:attrName>
                                        </p:attrNameLst>
                                      </p:cBhvr>
                                      <p:to>
                                        <p:strVal val="visible"/>
                                      </p:to>
                                    </p:set>
                                    <p:animEffect transition="in" filter="fade">
                                      <p:cBhvr>
                                        <p:cTn id="18" dur="500"/>
                                        <p:tgtEl>
                                          <p:spTgt spid="7">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10" end="10"/>
                                            </p:txEl>
                                          </p:spTgt>
                                        </p:tgtEl>
                                        <p:attrNameLst>
                                          <p:attrName>style.visibility</p:attrName>
                                        </p:attrNameLst>
                                      </p:cBhvr>
                                      <p:to>
                                        <p:strVal val="visible"/>
                                      </p:to>
                                    </p:set>
                                    <p:animEffect transition="in" filter="fade">
                                      <p:cBhvr>
                                        <p:cTn id="26" dur="500"/>
                                        <p:tgtEl>
                                          <p:spTgt spid="7">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13" end="13"/>
                                            </p:txEl>
                                          </p:spTgt>
                                        </p:tgtEl>
                                        <p:attrNameLst>
                                          <p:attrName>style.visibility</p:attrName>
                                        </p:attrNameLst>
                                      </p:cBhvr>
                                      <p:to>
                                        <p:strVal val="visible"/>
                                      </p:to>
                                    </p:set>
                                    <p:animEffect transition="in" filter="fade">
                                      <p:cBhvr>
                                        <p:cTn id="34" dur="500"/>
                                        <p:tgtEl>
                                          <p:spTgt spid="7">
                                            <p:txEl>
                                              <p:pRg st="13" end="1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xEl>
                                              <p:pRg st="4" end="4"/>
                                            </p:txEl>
                                          </p:spTgt>
                                        </p:tgtEl>
                                        <p:attrNameLst>
                                          <p:attrName>style.visibility</p:attrName>
                                        </p:attrNameLst>
                                      </p:cBhvr>
                                      <p:to>
                                        <p:strVal val="visible"/>
                                      </p:to>
                                    </p:set>
                                    <p:animEffect transition="in" filter="fade">
                                      <p:cBhvr>
                                        <p:cTn id="42" dur="500"/>
                                        <p:tgtEl>
                                          <p:spTgt spid="1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xEl>
                                              <p:pRg st="9" end="9"/>
                                            </p:txEl>
                                          </p:spTgt>
                                        </p:tgtEl>
                                        <p:attrNameLst>
                                          <p:attrName>style.visibility</p:attrName>
                                        </p:attrNameLst>
                                      </p:cBhvr>
                                      <p:to>
                                        <p:strVal val="visible"/>
                                      </p:to>
                                    </p:set>
                                    <p:animEffect transition="in" filter="fade">
                                      <p:cBhvr>
                                        <p:cTn id="50"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F5D848-00DC-BFBE-2B82-8D4FBCA42C2C}"/>
              </a:ext>
            </a:extLst>
          </p:cNvPr>
          <p:cNvSpPr>
            <a:spLocks noGrp="1"/>
          </p:cNvSpPr>
          <p:nvPr>
            <p:ph type="title"/>
          </p:nvPr>
        </p:nvSpPr>
        <p:spPr/>
        <p:txBody>
          <a:bodyPr/>
          <a:lstStyle/>
          <a:p>
            <a:endParaRPr lang="fr-CH"/>
          </a:p>
        </p:txBody>
      </p:sp>
      <p:sp>
        <p:nvSpPr>
          <p:cNvPr id="3" name="Espace réservé du texte 2">
            <a:extLst>
              <a:ext uri="{FF2B5EF4-FFF2-40B4-BE49-F238E27FC236}">
                <a16:creationId xmlns:a16="http://schemas.microsoft.com/office/drawing/2014/main" id="{03198279-9129-F37E-CEFC-0DAB04B44851}"/>
              </a:ext>
            </a:extLst>
          </p:cNvPr>
          <p:cNvSpPr>
            <a:spLocks noGrp="1"/>
          </p:cNvSpPr>
          <p:nvPr>
            <p:ph type="body" idx="1"/>
          </p:nvPr>
        </p:nvSpPr>
        <p:spPr/>
        <p:txBody>
          <a:bodyPr/>
          <a:lstStyle/>
          <a:p>
            <a:endParaRPr lang="fr-CH"/>
          </a:p>
        </p:txBody>
      </p:sp>
      <p:sp>
        <p:nvSpPr>
          <p:cNvPr id="4" name="Espace réservé du texte 3">
            <a:extLst>
              <a:ext uri="{FF2B5EF4-FFF2-40B4-BE49-F238E27FC236}">
                <a16:creationId xmlns:a16="http://schemas.microsoft.com/office/drawing/2014/main" id="{AD0AADB3-3EDA-2665-62BA-740691B2ECA5}"/>
              </a:ext>
            </a:extLst>
          </p:cNvPr>
          <p:cNvSpPr>
            <a:spLocks noGrp="1"/>
          </p:cNvSpPr>
          <p:nvPr>
            <p:ph type="body" idx="2"/>
          </p:nvPr>
        </p:nvSpPr>
        <p:spPr/>
        <p:txBody>
          <a:bodyPr/>
          <a:lstStyle/>
          <a:p>
            <a:endParaRPr lang="fr-CH"/>
          </a:p>
        </p:txBody>
      </p:sp>
      <p:pic>
        <p:nvPicPr>
          <p:cNvPr id="5" name="Image 4">
            <a:extLst>
              <a:ext uri="{FF2B5EF4-FFF2-40B4-BE49-F238E27FC236}">
                <a16:creationId xmlns:a16="http://schemas.microsoft.com/office/drawing/2014/main" id="{904CA69F-A282-B43D-BF7D-9BA6AD9C45C0}"/>
              </a:ext>
            </a:extLst>
          </p:cNvPr>
          <p:cNvPicPr>
            <a:picLocks noChangeAspect="1"/>
          </p:cNvPicPr>
          <p:nvPr/>
        </p:nvPicPr>
        <p:blipFill>
          <a:blip r:embed="rId2">
            <a:extLst>
              <a:ext uri="{28A0092B-C50C-407E-A947-70E740481C1C}">
                <a14:useLocalDpi xmlns:a14="http://schemas.microsoft.com/office/drawing/2010/main" val="0"/>
              </a:ext>
            </a:extLst>
          </a:blip>
          <a:srcRect l="76564" t="2172" b="86671"/>
          <a:stretch/>
        </p:blipFill>
        <p:spPr>
          <a:xfrm>
            <a:off x="0" y="0"/>
            <a:ext cx="12306600" cy="7042680"/>
          </a:xfrm>
          <a:prstGeom prst="rect">
            <a:avLst/>
          </a:prstGeom>
          <a:ln w="0">
            <a:noFill/>
            <a:prstDash val="solid"/>
          </a:ln>
          <a:extLst>
            <a:ext uri="{53640926-AAD7-44D8-BBD7-CCE9431645EC}">
              <a14:shadowObscured xmlns:a14="http://schemas.microsoft.com/office/drawing/2010/main"/>
            </a:ext>
          </a:extLst>
        </p:spPr>
      </p:pic>
      <p:sp>
        <p:nvSpPr>
          <p:cNvPr id="7" name="Titre 1">
            <a:extLst>
              <a:ext uri="{FF2B5EF4-FFF2-40B4-BE49-F238E27FC236}">
                <a16:creationId xmlns:a16="http://schemas.microsoft.com/office/drawing/2014/main" id="{23C58BD7-803F-DF5B-CE56-148C01EB99EF}"/>
              </a:ext>
            </a:extLst>
          </p:cNvPr>
          <p:cNvSpPr txBox="1">
            <a:spLocks/>
          </p:cNvSpPr>
          <p:nvPr/>
        </p:nvSpPr>
        <p:spPr>
          <a:xfrm>
            <a:off x="609480" y="273600"/>
            <a:ext cx="10972440" cy="691170"/>
          </a:xfrm>
          <a:prstGeom prst="rect">
            <a:avLst/>
          </a:prstGeom>
          <a:noFill/>
          <a:ln w="9525">
            <a:noFill/>
            <a:prstDash val="solid"/>
          </a:ln>
        </p:spPr>
        <p:txBody>
          <a:bodyPr lIns="0" tIns="0" rIns="0" bIns="0" anchor="ctr"/>
          <a:lstStyle>
            <a:defPPr>
              <a:defRPr lang="fr-FR"/>
            </a:defPPr>
            <a:lvl1pPr marL="0" indent="0" algn="l" defTabSz="285750" rtl="0" eaLnBrk="1" latinLnBrk="0" hangingPunct="1">
              <a:lnSpc>
                <a:spcPct val="100000"/>
              </a:lnSpc>
              <a:buNone/>
              <a:defRPr sz="1100" b="0" i="0" kern="100">
                <a:solidFill>
                  <a:srgbClr val="000000"/>
                </a:solidFill>
                <a:latin typeface="Arial"/>
                <a:ea typeface="Arial"/>
                <a:cs typeface="Arial"/>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algn="ctr"/>
            <a:r>
              <a:rPr lang="fr-CH" sz="2800" b="1" u="sng" dirty="0"/>
              <a:t>Proposition de répartition du Bénéfice</a:t>
            </a:r>
            <a:endParaRPr lang="fr-CH" sz="2800" dirty="0"/>
          </a:p>
        </p:txBody>
      </p:sp>
      <p:graphicFrame>
        <p:nvGraphicFramePr>
          <p:cNvPr id="9" name="Tableau 8">
            <a:extLst>
              <a:ext uri="{FF2B5EF4-FFF2-40B4-BE49-F238E27FC236}">
                <a16:creationId xmlns:a16="http://schemas.microsoft.com/office/drawing/2014/main" id="{9C2B0AE7-79C5-96C1-7587-E1A65D3A0056}"/>
              </a:ext>
            </a:extLst>
          </p:cNvPr>
          <p:cNvGraphicFramePr>
            <a:graphicFrameLocks noGrp="1"/>
          </p:cNvGraphicFramePr>
          <p:nvPr>
            <p:extLst>
              <p:ext uri="{D42A27DB-BD31-4B8C-83A1-F6EECF244321}">
                <p14:modId xmlns:p14="http://schemas.microsoft.com/office/powerpoint/2010/main" val="3787052123"/>
              </p:ext>
            </p:extLst>
          </p:nvPr>
        </p:nvGraphicFramePr>
        <p:xfrm>
          <a:off x="2462400" y="846000"/>
          <a:ext cx="6703200" cy="5882168"/>
        </p:xfrm>
        <a:graphic>
          <a:graphicData uri="http://schemas.openxmlformats.org/drawingml/2006/table">
            <a:tbl>
              <a:tblPr>
                <a:tableStyleId>{E23FEC1C-8863-4F9A-85BD-F3E89066999F}</a:tableStyleId>
              </a:tblPr>
              <a:tblGrid>
                <a:gridCol w="2721600">
                  <a:extLst>
                    <a:ext uri="{9D8B030D-6E8A-4147-A177-3AD203B41FA5}">
                      <a16:colId xmlns:a16="http://schemas.microsoft.com/office/drawing/2014/main" val="3425261867"/>
                    </a:ext>
                  </a:extLst>
                </a:gridCol>
                <a:gridCol w="2728800">
                  <a:extLst>
                    <a:ext uri="{9D8B030D-6E8A-4147-A177-3AD203B41FA5}">
                      <a16:colId xmlns:a16="http://schemas.microsoft.com/office/drawing/2014/main" val="2566881755"/>
                    </a:ext>
                  </a:extLst>
                </a:gridCol>
                <a:gridCol w="1252800">
                  <a:extLst>
                    <a:ext uri="{9D8B030D-6E8A-4147-A177-3AD203B41FA5}">
                      <a16:colId xmlns:a16="http://schemas.microsoft.com/office/drawing/2014/main" val="4019390390"/>
                    </a:ext>
                  </a:extLst>
                </a:gridCol>
              </a:tblGrid>
              <a:tr h="376556">
                <a:tc gridSpan="3">
                  <a:txBody>
                    <a:bodyPr/>
                    <a:lstStyle/>
                    <a:p>
                      <a:pPr lvl="1" algn="ctr" fontAlgn="b"/>
                      <a:r>
                        <a:rPr lang="fr-CH" sz="1400" b="1" u="none" strike="noStrike" dirty="0">
                          <a:effectLst/>
                        </a:rPr>
                        <a:t>PROPOSITION RELATIVE A L'EMPLOI DE L'EXCEDENT ACTIF</a:t>
                      </a:r>
                      <a:endParaRPr lang="fr-CH" sz="1400" b="1" i="0" u="none" strike="noStrike" dirty="0">
                        <a:solidFill>
                          <a:srgbClr val="000000"/>
                        </a:solidFill>
                        <a:effectLst/>
                        <a:latin typeface="Arial" panose="020B0604020202020204" pitchFamily="34" charset="0"/>
                      </a:endParaRPr>
                    </a:p>
                  </a:txBody>
                  <a:tcPr marL="6722" marR="6722" marT="6722" marB="0" anchor="b"/>
                </a:tc>
                <a:tc hMerge="1">
                  <a:txBody>
                    <a:bodyPr/>
                    <a:lstStyle/>
                    <a:p>
                      <a:endParaRPr lang="fr-CH"/>
                    </a:p>
                  </a:txBody>
                  <a:tcPr/>
                </a:tc>
                <a:tc hMerge="1">
                  <a:txBody>
                    <a:bodyPr/>
                    <a:lstStyle/>
                    <a:p>
                      <a:endParaRPr lang="fr-CH"/>
                    </a:p>
                  </a:txBody>
                  <a:tcPr/>
                </a:tc>
                <a:extLst>
                  <a:ext uri="{0D108BD9-81ED-4DB2-BD59-A6C34878D82A}">
                    <a16:rowId xmlns:a16="http://schemas.microsoft.com/office/drawing/2014/main" val="1426643121"/>
                  </a:ext>
                </a:extLst>
              </a:tr>
              <a:tr h="279515">
                <a:tc>
                  <a:txBody>
                    <a:bodyPr/>
                    <a:lstStyle/>
                    <a:p>
                      <a:pPr algn="l" fontAlgn="b"/>
                      <a:endParaRPr lang="fr-CH" sz="1200" b="0" i="0" u="none" strike="noStrike" dirty="0">
                        <a:solidFill>
                          <a:srgbClr val="000000"/>
                        </a:solidFill>
                        <a:effectLst/>
                        <a:latin typeface="Calibri" panose="020F0502020204030204" pitchFamily="34" charset="0"/>
                      </a:endParaRPr>
                    </a:p>
                  </a:txBody>
                  <a:tcPr marL="6722" marR="6722" marT="6722" marB="0" anchor="b"/>
                </a:tc>
                <a:tc>
                  <a:txBody>
                    <a:bodyPr/>
                    <a:lstStyle/>
                    <a:p>
                      <a:pPr algn="ctr" fontAlgn="b"/>
                      <a:r>
                        <a:rPr lang="fr-CH" sz="1200" b="1" u="none" strike="noStrike" dirty="0">
                          <a:effectLst/>
                        </a:rPr>
                        <a:t>2024</a:t>
                      </a:r>
                      <a:endParaRPr lang="fr-CH" sz="1200" b="1"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2023</a:t>
                      </a:r>
                      <a:endParaRPr lang="fr-CH" sz="1200" b="1" i="0" u="none"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3796959617"/>
                  </a:ext>
                </a:extLst>
              </a:tr>
              <a:tr h="279515">
                <a:tc>
                  <a:txBody>
                    <a:bodyPr/>
                    <a:lstStyle/>
                    <a:p>
                      <a:pPr algn="l" fontAlgn="b"/>
                      <a:endParaRPr lang="fr-CH" sz="1200" b="0" i="0" u="none" strike="noStrike">
                        <a:solidFill>
                          <a:srgbClr val="000000"/>
                        </a:solidFill>
                        <a:effectLst/>
                        <a:latin typeface="Calibri" panose="020F0502020204030204" pitchFamily="34" charset="0"/>
                      </a:endParaRPr>
                    </a:p>
                  </a:txBody>
                  <a:tcPr marL="6722" marR="6722" marT="6722" marB="0" anchor="b"/>
                </a:tc>
                <a:tc>
                  <a:txBody>
                    <a:bodyPr/>
                    <a:lstStyle/>
                    <a:p>
                      <a:pPr algn="ctr" fontAlgn="b"/>
                      <a:r>
                        <a:rPr lang="fr-CH" sz="1200" b="1" u="none" strike="noStrike" dirty="0">
                          <a:effectLst/>
                        </a:rPr>
                        <a:t>CHF</a:t>
                      </a:r>
                      <a:endParaRPr lang="fr-CH" sz="1200" b="1"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a:effectLst/>
                        </a:rPr>
                        <a:t>CHF</a:t>
                      </a:r>
                      <a:endParaRPr lang="fr-CH" sz="1200" b="1" i="0" u="none" strike="noStrike">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374091395"/>
                  </a:ext>
                </a:extLst>
              </a:tr>
              <a:tr h="266205">
                <a:tc>
                  <a:txBody>
                    <a:bodyPr/>
                    <a:lstStyle/>
                    <a:p>
                      <a:pPr algn="l" fontAlgn="b"/>
                      <a:r>
                        <a:rPr lang="fr-CH" sz="1200" u="none" strike="noStrike" dirty="0">
                          <a:effectLst/>
                        </a:rPr>
                        <a:t>Profits et pertes reportés</a:t>
                      </a:r>
                      <a:endParaRPr lang="fr-CH" sz="1200" b="0"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2 560,07</a:t>
                      </a:r>
                      <a:endParaRPr lang="fr-CH" sz="1200" b="0"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2 244,77</a:t>
                      </a:r>
                      <a:endParaRPr lang="fr-CH" sz="1200" b="0" i="0" u="none"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1373233541"/>
                  </a:ext>
                </a:extLst>
              </a:tr>
              <a:tr h="266205">
                <a:tc>
                  <a:txBody>
                    <a:bodyPr/>
                    <a:lstStyle/>
                    <a:p>
                      <a:pPr algn="l" fontAlgn="b"/>
                      <a:r>
                        <a:rPr lang="fr-CH" sz="1200" u="none" strike="noStrike">
                          <a:effectLst/>
                        </a:rPr>
                        <a:t>Résultat de l'exercice</a:t>
                      </a:r>
                      <a:endParaRPr lang="fr-CH" sz="1200" b="0" i="0" u="none" strike="noStrike">
                        <a:solidFill>
                          <a:srgbClr val="000000"/>
                        </a:solidFill>
                        <a:effectLst/>
                        <a:latin typeface="Arial" panose="020B0604020202020204" pitchFamily="34" charset="0"/>
                      </a:endParaRPr>
                    </a:p>
                  </a:txBody>
                  <a:tcPr marL="6722" marR="6722" marT="6722" marB="0" anchor="b"/>
                </a:tc>
                <a:tc>
                  <a:txBody>
                    <a:bodyPr/>
                    <a:lstStyle/>
                    <a:p>
                      <a:pPr algn="ctr" fontAlgn="b"/>
                      <a:r>
                        <a:rPr lang="fr-CH" sz="1200" u="sng" strike="noStrike" dirty="0">
                          <a:effectLst/>
                        </a:rPr>
                        <a:t>229 497,53</a:t>
                      </a:r>
                      <a:endParaRPr lang="fr-CH" sz="1200" b="0" i="0" u="sng"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sng" strike="noStrike" dirty="0">
                          <a:effectLst/>
                        </a:rPr>
                        <a:t>323 592,93</a:t>
                      </a:r>
                      <a:endParaRPr lang="fr-CH" sz="1200" b="0" i="0" u="sng"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2544731691"/>
                  </a:ext>
                </a:extLst>
              </a:tr>
              <a:tr h="266205">
                <a:tc>
                  <a:txBody>
                    <a:bodyPr/>
                    <a:lstStyle/>
                    <a:p>
                      <a:pPr algn="l" fontAlgn="b"/>
                      <a:r>
                        <a:rPr lang="fr-CH" sz="1200" b="1" u="none" strike="noStrike" dirty="0">
                          <a:effectLst>
                            <a:outerShdw blurRad="38100" dist="38100" dir="2700000" algn="tl">
                              <a:srgbClr val="000000">
                                <a:alpha val="43137"/>
                              </a:srgbClr>
                            </a:outerShdw>
                          </a:effectLst>
                        </a:rPr>
                        <a:t>EXCEDENT A REPARTIR</a:t>
                      </a:r>
                      <a:endParaRPr lang="fr-CH"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endParaRPr>
                    </a:p>
                  </a:txBody>
                  <a:tcPr marL="6722" marR="6722" marT="6722" marB="0" anchor="b"/>
                </a:tc>
                <a:tc>
                  <a:txBody>
                    <a:bodyPr/>
                    <a:lstStyle/>
                    <a:p>
                      <a:pPr algn="ctr" fontAlgn="b"/>
                      <a:r>
                        <a:rPr lang="fr-CH" sz="1200" b="1" u="sng" strike="noStrike" dirty="0">
                          <a:effectLst/>
                        </a:rPr>
                        <a:t>232 057,60</a:t>
                      </a:r>
                      <a:endParaRPr lang="fr-CH" sz="1200" b="1" i="0" u="sng"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325 837,70</a:t>
                      </a:r>
                      <a:endParaRPr lang="fr-CH" sz="1200" b="1" i="0" u="none"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1497583625"/>
                  </a:ext>
                </a:extLst>
              </a:tr>
              <a:tr h="496145">
                <a:tc>
                  <a:txBody>
                    <a:bodyPr/>
                    <a:lstStyle/>
                    <a:p>
                      <a:pPr algn="l" fontAlgn="b"/>
                      <a:r>
                        <a:rPr lang="fr-CH" sz="1200" u="none" strike="noStrike" dirty="0">
                          <a:effectLst/>
                        </a:rPr>
                        <a:t>Attribution à la réserve légale (cf. statuts art. 31)</a:t>
                      </a:r>
                      <a:endParaRPr lang="fr-CH" sz="1200" b="0"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b="1" u="none" strike="noStrike" dirty="0">
                          <a:effectLst/>
                        </a:rPr>
                        <a:t>(11 470,00)</a:t>
                      </a:r>
                      <a:endParaRPr lang="fr-CH" sz="1200" b="1"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(16 180,00)</a:t>
                      </a:r>
                      <a:endParaRPr lang="fr-CH" sz="1200" b="0" i="0" u="none"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3655920793"/>
                  </a:ext>
                </a:extLst>
              </a:tr>
              <a:tr h="496145">
                <a:tc>
                  <a:txBody>
                    <a:bodyPr/>
                    <a:lstStyle/>
                    <a:p>
                      <a:pPr algn="l" fontAlgn="b"/>
                      <a:r>
                        <a:rPr lang="fr-CH" sz="1200" u="none" strike="noStrike" dirty="0">
                          <a:effectLst/>
                        </a:rPr>
                        <a:t>Attribution (utilisation) à la réserve immeubles - rénovations</a:t>
                      </a:r>
                      <a:endParaRPr lang="fr-CH" sz="1200" b="0"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endParaRPr lang="fr-CH" sz="1200" b="0" i="0" u="none" strike="noStrike">
                        <a:solidFill>
                          <a:srgbClr val="000000"/>
                        </a:solidFill>
                        <a:effectLst/>
                        <a:latin typeface="Arial" panose="020B0604020202020204" pitchFamily="34" charset="0"/>
                      </a:endParaRPr>
                    </a:p>
                  </a:txBody>
                  <a:tcPr marL="6722" marR="6722" marT="6722" marB="0" anchor="b"/>
                </a:tc>
                <a:tc>
                  <a:txBody>
                    <a:bodyPr/>
                    <a:lstStyle/>
                    <a:p>
                      <a:pPr algn="ctr" fontAlgn="b"/>
                      <a:endParaRPr lang="fr-CH" sz="1200" b="0" i="0" u="none" strike="noStrike" dirty="0">
                        <a:solidFill>
                          <a:srgbClr val="000000"/>
                        </a:solidFill>
                        <a:effectLst/>
                        <a:latin typeface="Calibri" panose="020F0502020204030204" pitchFamily="34" charset="0"/>
                      </a:endParaRPr>
                    </a:p>
                  </a:txBody>
                  <a:tcPr marL="6722" marR="6722" marT="6722" marB="0" anchor="b"/>
                </a:tc>
                <a:extLst>
                  <a:ext uri="{0D108BD9-81ED-4DB2-BD59-A6C34878D82A}">
                    <a16:rowId xmlns:a16="http://schemas.microsoft.com/office/drawing/2014/main" val="1793579804"/>
                  </a:ext>
                </a:extLst>
              </a:tr>
              <a:tr h="496145">
                <a:tc>
                  <a:txBody>
                    <a:bodyPr/>
                    <a:lstStyle/>
                    <a:p>
                      <a:pPr algn="l" fontAlgn="t"/>
                      <a:r>
                        <a:rPr lang="fr-CH" sz="1200" u="none" strike="noStrike" dirty="0">
                          <a:effectLst/>
                        </a:rPr>
                        <a:t>- Part du disponible des immeubles excédant la limite OCLPF</a:t>
                      </a:r>
                      <a:endParaRPr lang="fr-CH" sz="1200" b="0" i="0" u="none" strike="noStrike" dirty="0">
                        <a:solidFill>
                          <a:srgbClr val="000000"/>
                        </a:solidFill>
                        <a:effectLst/>
                        <a:latin typeface="Arial" panose="020B0604020202020204" pitchFamily="34" charset="0"/>
                      </a:endParaRPr>
                    </a:p>
                  </a:txBody>
                  <a:tcPr marL="6722" marR="6722" marT="6722" marB="0"/>
                </a:tc>
                <a:tc>
                  <a:txBody>
                    <a:bodyPr/>
                    <a:lstStyle/>
                    <a:p>
                      <a:pPr algn="ctr" fontAlgn="t"/>
                      <a:r>
                        <a:rPr lang="fr-CH" sz="1200" u="none" strike="noStrike">
                          <a:effectLst/>
                        </a:rPr>
                        <a:t>(203 296,94)</a:t>
                      </a:r>
                      <a:endParaRPr lang="fr-CH" sz="1200" b="0" i="0" u="none" strike="noStrike">
                        <a:solidFill>
                          <a:srgbClr val="000000"/>
                        </a:solidFill>
                        <a:effectLst/>
                        <a:latin typeface="Arial" panose="020B0604020202020204" pitchFamily="34" charset="0"/>
                      </a:endParaRPr>
                    </a:p>
                  </a:txBody>
                  <a:tcPr marL="6722" marR="6722" marT="6722" marB="0"/>
                </a:tc>
                <a:tc>
                  <a:txBody>
                    <a:bodyPr/>
                    <a:lstStyle/>
                    <a:p>
                      <a:pPr algn="ctr" fontAlgn="t"/>
                      <a:r>
                        <a:rPr lang="fr-CH" sz="1200" u="none" strike="noStrike" dirty="0">
                          <a:effectLst/>
                        </a:rPr>
                        <a:t>(204 531,70)</a:t>
                      </a:r>
                      <a:endParaRPr lang="fr-CH" sz="1200" b="0" i="0" u="none" strike="noStrike" dirty="0">
                        <a:solidFill>
                          <a:srgbClr val="000000"/>
                        </a:solidFill>
                        <a:effectLst/>
                        <a:latin typeface="Arial" panose="020B0604020202020204" pitchFamily="34" charset="0"/>
                      </a:endParaRPr>
                    </a:p>
                  </a:txBody>
                  <a:tcPr marL="6722" marR="6722" marT="6722" marB="0"/>
                </a:tc>
                <a:extLst>
                  <a:ext uri="{0D108BD9-81ED-4DB2-BD59-A6C34878D82A}">
                    <a16:rowId xmlns:a16="http://schemas.microsoft.com/office/drawing/2014/main" val="3029518329"/>
                  </a:ext>
                </a:extLst>
              </a:tr>
              <a:tr h="266205">
                <a:tc>
                  <a:txBody>
                    <a:bodyPr/>
                    <a:lstStyle/>
                    <a:p>
                      <a:pPr algn="l" fontAlgn="t"/>
                      <a:r>
                        <a:rPr lang="fr-CH" sz="1200" u="none" strike="noStrike">
                          <a:effectLst/>
                        </a:rPr>
                        <a:t>- Utilisation du fonds de rénovation</a:t>
                      </a:r>
                      <a:endParaRPr lang="fr-CH" sz="1200" b="0" i="0" u="none" strike="noStrike">
                        <a:solidFill>
                          <a:srgbClr val="000000"/>
                        </a:solidFill>
                        <a:effectLst/>
                        <a:latin typeface="Arial" panose="020B0604020202020204" pitchFamily="34" charset="0"/>
                      </a:endParaRPr>
                    </a:p>
                  </a:txBody>
                  <a:tcPr marL="6722" marR="6722" marT="6722" marB="0"/>
                </a:tc>
                <a:tc>
                  <a:txBody>
                    <a:bodyPr/>
                    <a:lstStyle/>
                    <a:p>
                      <a:pPr algn="ctr" fontAlgn="t"/>
                      <a:r>
                        <a:rPr lang="fr-CH" sz="1200" u="none" strike="noStrike">
                          <a:effectLst/>
                        </a:rPr>
                        <a:t>35 634,59</a:t>
                      </a:r>
                      <a:endParaRPr lang="fr-CH" sz="1200" b="0" i="0" u="none" strike="noStrike">
                        <a:solidFill>
                          <a:srgbClr val="000000"/>
                        </a:solidFill>
                        <a:effectLst/>
                        <a:latin typeface="Arial" panose="020B0604020202020204" pitchFamily="34" charset="0"/>
                      </a:endParaRPr>
                    </a:p>
                  </a:txBody>
                  <a:tcPr marL="6722" marR="6722" marT="6722" marB="0"/>
                </a:tc>
                <a:tc>
                  <a:txBody>
                    <a:bodyPr/>
                    <a:lstStyle/>
                    <a:p>
                      <a:pPr algn="ctr" fontAlgn="t"/>
                      <a:r>
                        <a:rPr lang="fr-CH" sz="1200" u="none" strike="noStrike" dirty="0">
                          <a:effectLst/>
                        </a:rPr>
                        <a:t>23 137,88</a:t>
                      </a:r>
                      <a:endParaRPr lang="fr-CH" sz="1200" b="0" i="0" u="none" strike="noStrike" dirty="0">
                        <a:solidFill>
                          <a:srgbClr val="000000"/>
                        </a:solidFill>
                        <a:effectLst/>
                        <a:latin typeface="Arial" panose="020B0604020202020204" pitchFamily="34" charset="0"/>
                      </a:endParaRPr>
                    </a:p>
                  </a:txBody>
                  <a:tcPr marL="6722" marR="6722" marT="6722" marB="0"/>
                </a:tc>
                <a:extLst>
                  <a:ext uri="{0D108BD9-81ED-4DB2-BD59-A6C34878D82A}">
                    <a16:rowId xmlns:a16="http://schemas.microsoft.com/office/drawing/2014/main" val="3547981229"/>
                  </a:ext>
                </a:extLst>
              </a:tr>
              <a:tr h="496145">
                <a:tc>
                  <a:txBody>
                    <a:bodyPr/>
                    <a:lstStyle/>
                    <a:p>
                      <a:pPr algn="l" fontAlgn="b"/>
                      <a:r>
                        <a:rPr lang="fr-CH" sz="1200" b="1" u="none" strike="noStrike" dirty="0">
                          <a:effectLst/>
                        </a:rPr>
                        <a:t>Attribution au fonds réservé au </a:t>
                      </a:r>
                      <a:r>
                        <a:rPr lang="fr-CH" sz="1200" b="1" u="none" strike="noStrike" dirty="0" err="1">
                          <a:effectLst/>
                        </a:rPr>
                        <a:t>remb.du</a:t>
                      </a:r>
                      <a:r>
                        <a:rPr lang="fr-CH" sz="1200" b="1" u="none" strike="noStrike" dirty="0">
                          <a:effectLst/>
                        </a:rPr>
                        <a:t> crédit CCL-Ouches</a:t>
                      </a:r>
                      <a:endParaRPr lang="fr-CH" sz="1200" b="1"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b="1" u="none" strike="noStrike" dirty="0">
                          <a:effectLst/>
                        </a:rPr>
                        <a:t>(10 000,00)</a:t>
                      </a:r>
                      <a:endParaRPr lang="fr-CH" sz="1200" b="1"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(10 000,00)</a:t>
                      </a:r>
                      <a:endParaRPr lang="fr-CH" sz="1200" b="0" i="0" u="none"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2776641929"/>
                  </a:ext>
                </a:extLst>
              </a:tr>
              <a:tr h="496145">
                <a:tc>
                  <a:txBody>
                    <a:bodyPr/>
                    <a:lstStyle/>
                    <a:p>
                      <a:pPr algn="l" fontAlgn="b"/>
                      <a:r>
                        <a:rPr lang="fr-CH" sz="1200" u="none" strike="noStrike" dirty="0">
                          <a:effectLst/>
                        </a:rPr>
                        <a:t>Attribution supplémentaire à la réserve immeubles - rénovations</a:t>
                      </a:r>
                      <a:endParaRPr lang="fr-CH" sz="1200" b="0"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0,00</a:t>
                      </a:r>
                      <a:endParaRPr lang="fr-CH" sz="1200" b="0"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(100 000,00)</a:t>
                      </a:r>
                      <a:endParaRPr lang="fr-CH" sz="1200" b="0" i="0" u="none"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1145522412"/>
                  </a:ext>
                </a:extLst>
              </a:tr>
              <a:tr h="266205">
                <a:tc>
                  <a:txBody>
                    <a:bodyPr/>
                    <a:lstStyle/>
                    <a:p>
                      <a:pPr algn="l" fontAlgn="b"/>
                      <a:r>
                        <a:rPr lang="fr-CH" sz="1200" u="none" strike="noStrike">
                          <a:effectLst/>
                        </a:rPr>
                        <a:t>Attribution à la réserve spéciale</a:t>
                      </a:r>
                      <a:endParaRPr lang="fr-CH" sz="1200" b="0" i="0" u="none" strike="noStrike">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0,00</a:t>
                      </a:r>
                      <a:endParaRPr lang="fr-CH" sz="1200" b="0"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0,00</a:t>
                      </a:r>
                      <a:endParaRPr lang="fr-CH" sz="1200" b="0" i="0" u="none"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724986130"/>
                  </a:ext>
                </a:extLst>
              </a:tr>
              <a:tr h="369437">
                <a:tc>
                  <a:txBody>
                    <a:bodyPr/>
                    <a:lstStyle/>
                    <a:p>
                      <a:pPr algn="l" fontAlgn="b"/>
                      <a:r>
                        <a:rPr lang="fr-CH" sz="1200" b="1" u="none" strike="noStrike" dirty="0">
                          <a:effectLst/>
                        </a:rPr>
                        <a:t>Attribution à la réserve constructions (nouveaux bureaux)</a:t>
                      </a:r>
                      <a:endParaRPr lang="fr-CH" sz="1200" b="1"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b="1" u="none" strike="noStrike" dirty="0">
                          <a:effectLst/>
                        </a:rPr>
                        <a:t>(40 000,00)</a:t>
                      </a:r>
                      <a:endParaRPr lang="fr-CH" sz="1200" b="1"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(25 000,00)</a:t>
                      </a:r>
                      <a:endParaRPr lang="fr-CH" sz="1200" b="0" i="0" u="none"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1231413198"/>
                  </a:ext>
                </a:extLst>
              </a:tr>
              <a:tr h="496145">
                <a:tc>
                  <a:txBody>
                    <a:bodyPr/>
                    <a:lstStyle/>
                    <a:p>
                      <a:pPr algn="l" fontAlgn="b"/>
                      <a:r>
                        <a:rPr lang="fr-CH" sz="1200" u="none" strike="noStrike" dirty="0">
                          <a:effectLst/>
                        </a:rPr>
                        <a:t>Attribution/utilisation fonds "cuisine-électroménager </a:t>
                      </a:r>
                      <a:r>
                        <a:rPr lang="fr-CH" sz="1200" u="none" strike="noStrike" dirty="0" err="1">
                          <a:effectLst/>
                        </a:rPr>
                        <a:t>Montbrillant</a:t>
                      </a:r>
                      <a:r>
                        <a:rPr lang="fr-CH" sz="1200" u="none" strike="noStrike" dirty="0">
                          <a:effectLst/>
                        </a:rPr>
                        <a:t>"</a:t>
                      </a:r>
                      <a:endParaRPr lang="fr-CH" sz="1200" b="0"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0,00</a:t>
                      </a:r>
                      <a:endParaRPr lang="fr-CH" sz="1200" b="0"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9 296,20</a:t>
                      </a:r>
                      <a:endParaRPr lang="fr-CH" sz="1200" b="0" i="0" u="none"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1386574721"/>
                  </a:ext>
                </a:extLst>
              </a:tr>
              <a:tr h="266205">
                <a:tc>
                  <a:txBody>
                    <a:bodyPr/>
                    <a:lstStyle/>
                    <a:p>
                      <a:pPr algn="l" fontAlgn="b"/>
                      <a:r>
                        <a:rPr lang="fr-CH" sz="1200" b="1" u="none" strike="noStrike" dirty="0">
                          <a:effectLst/>
                        </a:rPr>
                        <a:t>A REPORTER</a:t>
                      </a:r>
                      <a:endParaRPr lang="fr-CH" sz="1200" b="1" i="0" u="none"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b="1" u="sng" strike="noStrike" dirty="0">
                          <a:effectLst/>
                        </a:rPr>
                        <a:t>2 925,25</a:t>
                      </a:r>
                      <a:endParaRPr lang="fr-CH" sz="1200" b="1" i="0" u="sng" strike="noStrike" dirty="0">
                        <a:solidFill>
                          <a:srgbClr val="000000"/>
                        </a:solidFill>
                        <a:effectLst/>
                        <a:latin typeface="Arial" panose="020B0604020202020204" pitchFamily="34" charset="0"/>
                      </a:endParaRPr>
                    </a:p>
                  </a:txBody>
                  <a:tcPr marL="6722" marR="6722" marT="6722" marB="0" anchor="b"/>
                </a:tc>
                <a:tc>
                  <a:txBody>
                    <a:bodyPr/>
                    <a:lstStyle/>
                    <a:p>
                      <a:pPr algn="ctr" fontAlgn="b"/>
                      <a:r>
                        <a:rPr lang="fr-CH" sz="1200" u="none" strike="noStrike" dirty="0">
                          <a:effectLst/>
                        </a:rPr>
                        <a:t>2 560,07</a:t>
                      </a:r>
                      <a:endParaRPr lang="fr-CH" sz="1200" b="1" i="0" u="none" strike="noStrike" dirty="0">
                        <a:solidFill>
                          <a:srgbClr val="000000"/>
                        </a:solidFill>
                        <a:effectLst/>
                        <a:latin typeface="Arial" panose="020B0604020202020204" pitchFamily="34" charset="0"/>
                      </a:endParaRPr>
                    </a:p>
                  </a:txBody>
                  <a:tcPr marL="6722" marR="6722" marT="6722" marB="0" anchor="b"/>
                </a:tc>
                <a:extLst>
                  <a:ext uri="{0D108BD9-81ED-4DB2-BD59-A6C34878D82A}">
                    <a16:rowId xmlns:a16="http://schemas.microsoft.com/office/drawing/2014/main" val="1174125140"/>
                  </a:ext>
                </a:extLst>
              </a:tr>
            </a:tbl>
          </a:graphicData>
        </a:graphic>
      </p:graphicFrame>
    </p:spTree>
    <p:extLst>
      <p:ext uri="{BB962C8B-B14F-4D97-AF65-F5344CB8AC3E}">
        <p14:creationId xmlns:p14="http://schemas.microsoft.com/office/powerpoint/2010/main" val="4270271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pic>
        <p:nvPicPr>
          <p:cNvPr id="2" name="Image 1">
            <a:extLst>
              <a:ext uri="{FF2B5EF4-FFF2-40B4-BE49-F238E27FC236}">
                <a16:creationId xmlns:a16="http://schemas.microsoft.com/office/drawing/2014/main" id="{F3B91BA2-D561-B480-9B32-251D9DEB5F3B}"/>
              </a:ext>
            </a:extLst>
          </p:cNvPr>
          <p:cNvPicPr>
            <a:picLocks noChangeAspect="1"/>
          </p:cNvPicPr>
          <p:nvPr/>
        </p:nvPicPr>
        <p:blipFill>
          <a:blip r:embed="rId3">
            <a:extLst>
              <a:ext uri="{28A0092B-C50C-407E-A947-70E740481C1C}">
                <a14:useLocalDpi xmlns:a14="http://schemas.microsoft.com/office/drawing/2010/main" val="0"/>
              </a:ext>
            </a:extLst>
          </a:blip>
          <a:srcRect t="1770"/>
          <a:stretch/>
        </p:blipFill>
        <p:spPr>
          <a:xfrm>
            <a:off x="7374960" y="0"/>
            <a:ext cx="4816440" cy="6857280"/>
          </a:xfrm>
          <a:prstGeom prst="rect">
            <a:avLst/>
          </a:prstGeom>
          <a:ln w="0">
            <a:noFill/>
            <a:prstDash val="solid"/>
          </a:ln>
          <a:extLst>
            <a:ext uri="{53640926-AAD7-44D8-BBD7-CCE9431645EC}">
              <a14:shadowObscured xmlns:a14="http://schemas.microsoft.com/office/drawing/2010/main"/>
            </a:ext>
          </a:extLst>
        </p:spPr>
      </p:pic>
      <p:sp>
        <p:nvSpPr>
          <p:cNvPr id="4" name="ZoneTexte 3">
            <a:extLst>
              <a:ext uri="{FF2B5EF4-FFF2-40B4-BE49-F238E27FC236}">
                <a16:creationId xmlns:a16="http://schemas.microsoft.com/office/drawing/2014/main" id="{43874BD2-B93F-8233-DA9F-21DFD0D2FD53}"/>
              </a:ext>
            </a:extLst>
          </p:cNvPr>
          <p:cNvSpPr txBox="1"/>
          <p:nvPr/>
        </p:nvSpPr>
        <p:spPr>
          <a:xfrm>
            <a:off x="805481" y="2148429"/>
            <a:ext cx="6233650" cy="2174250"/>
          </a:xfrm>
          <a:prstGeom prst="rect">
            <a:avLst/>
          </a:prstGeom>
          <a:noFill/>
        </p:spPr>
        <p:txBody>
          <a:bodyPr wrap="square">
            <a:spAutoFit/>
          </a:bodyPr>
          <a:lstStyle/>
          <a:p>
            <a:pPr marL="360" indent="0">
              <a:lnSpc>
                <a:spcPct val="90000"/>
              </a:lnSpc>
              <a:spcBef>
                <a:spcPts val="1001"/>
              </a:spcBef>
              <a:buNone/>
            </a:pPr>
            <a:r>
              <a:rPr lang="fr-FR" sz="5000" b="0" strike="noStrike" dirty="0">
                <a:solidFill>
                  <a:srgbClr val="000000"/>
                </a:solidFill>
                <a:latin typeface="Aptos"/>
                <a:ea typeface="DejaVu Sans"/>
                <a:cs typeface="DejaVu Sans"/>
              </a:rPr>
              <a:t>5. Présentation et validation du Rapport d’Activité 2024 (vote)</a:t>
            </a:r>
          </a:p>
        </p:txBody>
      </p:sp>
    </p:spTree>
    <p:extLst>
      <p:ext uri="{BB962C8B-B14F-4D97-AF65-F5344CB8AC3E}">
        <p14:creationId xmlns:p14="http://schemas.microsoft.com/office/powerpoint/2010/main" val="11385786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rcRect b="2153"/>
          <a:stretch/>
        </p:blipFill>
        <p:spPr>
          <a:xfrm>
            <a:off x="1261800" y="0"/>
            <a:ext cx="9667440" cy="6746040"/>
          </a:xfrm>
          <a:prstGeom prst="rect">
            <a:avLst/>
          </a:prstGeom>
          <a:ln w="0">
            <a:noFill/>
            <a:prstDash val="solid"/>
          </a:ln>
          <a:extLst>
            <a:ext uri="{53640926-AAD7-44D8-BBD7-CCE9431645EC}">
              <a14:shadowObscured xmlns:a14="http://schemas.microsoft.com/office/drawing/2010/main"/>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4556FF-46B4-E9B1-949E-187F7D0E19B1}"/>
              </a:ext>
            </a:extLst>
          </p:cNvPr>
          <p:cNvSpPr>
            <a:spLocks noGrp="1"/>
          </p:cNvSpPr>
          <p:nvPr>
            <p:ph type="title"/>
          </p:nvPr>
        </p:nvSpPr>
        <p:spPr/>
        <p:txBody>
          <a:bodyPr/>
          <a:lstStyle/>
          <a:p>
            <a:endParaRPr lang="fr-CH"/>
          </a:p>
        </p:txBody>
      </p:sp>
      <p:sp>
        <p:nvSpPr>
          <p:cNvPr id="3" name="Sous-titre 2">
            <a:extLst>
              <a:ext uri="{FF2B5EF4-FFF2-40B4-BE49-F238E27FC236}">
                <a16:creationId xmlns:a16="http://schemas.microsoft.com/office/drawing/2014/main" id="{1CFF91DA-66EF-C65B-CC7B-6EF25A941233}"/>
              </a:ext>
            </a:extLst>
          </p:cNvPr>
          <p:cNvSpPr>
            <a:spLocks noGrp="1"/>
          </p:cNvSpPr>
          <p:nvPr>
            <p:ph type="subTitle" idx="1"/>
          </p:nvPr>
        </p:nvSpPr>
        <p:spPr/>
        <p:txBody>
          <a:bodyPr/>
          <a:lstStyle/>
          <a:p>
            <a:endParaRPr lang="fr-CH"/>
          </a:p>
        </p:txBody>
      </p:sp>
      <p:pic>
        <p:nvPicPr>
          <p:cNvPr id="5" name="Image 4" descr="Une image contenant collage, texte, capture d’écran, arbre&#10;&#10;Le contenu généré par l’IA peut être incorrect.">
            <a:extLst>
              <a:ext uri="{FF2B5EF4-FFF2-40B4-BE49-F238E27FC236}">
                <a16:creationId xmlns:a16="http://schemas.microsoft.com/office/drawing/2014/main" id="{1EA5B76A-3713-897A-F8AA-30487CD53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897" y="0"/>
            <a:ext cx="9642206" cy="6858000"/>
          </a:xfrm>
          <a:prstGeom prst="rect">
            <a:avLst/>
          </a:prstGeom>
        </p:spPr>
      </p:pic>
    </p:spTree>
    <p:extLst>
      <p:ext uri="{BB962C8B-B14F-4D97-AF65-F5344CB8AC3E}">
        <p14:creationId xmlns:p14="http://schemas.microsoft.com/office/powerpoint/2010/main" val="474741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7518B1-4AB1-258D-90E3-3655781C5FD5}"/>
              </a:ext>
            </a:extLst>
          </p:cNvPr>
          <p:cNvSpPr>
            <a:spLocks noGrp="1"/>
          </p:cNvSpPr>
          <p:nvPr>
            <p:ph type="title"/>
          </p:nvPr>
        </p:nvSpPr>
        <p:spPr/>
        <p:txBody>
          <a:bodyPr/>
          <a:lstStyle/>
          <a:p>
            <a:endParaRPr lang="fr-CH"/>
          </a:p>
        </p:txBody>
      </p:sp>
      <p:sp>
        <p:nvSpPr>
          <p:cNvPr id="3" name="Sous-titre 2">
            <a:extLst>
              <a:ext uri="{FF2B5EF4-FFF2-40B4-BE49-F238E27FC236}">
                <a16:creationId xmlns:a16="http://schemas.microsoft.com/office/drawing/2014/main" id="{2F15D02F-4B91-AEE4-E6A8-715817E22D08}"/>
              </a:ext>
            </a:extLst>
          </p:cNvPr>
          <p:cNvSpPr>
            <a:spLocks noGrp="1"/>
          </p:cNvSpPr>
          <p:nvPr>
            <p:ph type="subTitle" idx="1"/>
          </p:nvPr>
        </p:nvSpPr>
        <p:spPr/>
        <p:txBody>
          <a:bodyPr/>
          <a:lstStyle/>
          <a:p>
            <a:endParaRPr lang="fr-CH"/>
          </a:p>
        </p:txBody>
      </p:sp>
      <p:pic>
        <p:nvPicPr>
          <p:cNvPr id="4" name="Image 3">
            <a:extLst>
              <a:ext uri="{FF2B5EF4-FFF2-40B4-BE49-F238E27FC236}">
                <a16:creationId xmlns:a16="http://schemas.microsoft.com/office/drawing/2014/main" id="{A231A028-C97E-73C2-31CC-A4EEB25D6814}"/>
              </a:ext>
            </a:extLst>
          </p:cNvPr>
          <p:cNvPicPr>
            <a:picLocks noChangeAspect="1"/>
          </p:cNvPicPr>
          <p:nvPr/>
        </p:nvPicPr>
        <p:blipFill>
          <a:blip r:embed="rId2">
            <a:extLst>
              <a:ext uri="{28A0092B-C50C-407E-A947-70E740481C1C}">
                <a14:useLocalDpi xmlns:a14="http://schemas.microsoft.com/office/drawing/2010/main" val="0"/>
              </a:ext>
            </a:extLst>
          </a:blip>
          <a:srcRect l="76564" t="2172" b="86671"/>
          <a:stretch/>
        </p:blipFill>
        <p:spPr>
          <a:xfrm>
            <a:off x="0" y="0"/>
            <a:ext cx="12306600" cy="7042680"/>
          </a:xfrm>
          <a:prstGeom prst="rect">
            <a:avLst/>
          </a:prstGeom>
          <a:ln w="0">
            <a:noFill/>
            <a:prstDash val="solid"/>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CCFC0DE4-1114-1651-9767-7ED26A2A89F7}"/>
              </a:ext>
            </a:extLst>
          </p:cNvPr>
          <p:cNvPicPr>
            <a:picLocks noChangeAspect="1"/>
          </p:cNvPicPr>
          <p:nvPr/>
        </p:nvPicPr>
        <p:blipFill>
          <a:blip r:embed="rId3"/>
          <a:stretch>
            <a:fillRect/>
          </a:stretch>
        </p:blipFill>
        <p:spPr>
          <a:xfrm>
            <a:off x="8061077" y="-21580"/>
            <a:ext cx="4189926" cy="7064259"/>
          </a:xfrm>
          <a:prstGeom prst="rect">
            <a:avLst/>
          </a:prstGeom>
        </p:spPr>
      </p:pic>
      <p:sp>
        <p:nvSpPr>
          <p:cNvPr id="9" name="Rectangle 8">
            <a:extLst>
              <a:ext uri="{FF2B5EF4-FFF2-40B4-BE49-F238E27FC236}">
                <a16:creationId xmlns:a16="http://schemas.microsoft.com/office/drawing/2014/main" id="{7C3F7088-225A-235C-7FEC-0DB35D850E34}"/>
              </a:ext>
            </a:extLst>
          </p:cNvPr>
          <p:cNvSpPr/>
          <p:nvPr/>
        </p:nvSpPr>
        <p:spPr>
          <a:xfrm>
            <a:off x="0" y="1541231"/>
            <a:ext cx="8005480" cy="5857326"/>
          </a:xfrm>
          <a:prstGeom prst="rect">
            <a:avLst/>
          </a:prstGeom>
          <a:noFill/>
          <a:ln w="0">
            <a:noFill/>
            <a:prstDash val="solid"/>
          </a:ln>
        </p:spPr>
        <p:txBody>
          <a:bodyPr lIns="90000" tIns="45000" rIns="90000" bIns="45000" anchor="t"/>
          <a:lstStyle/>
          <a:p>
            <a:pPr marL="285750" indent="-285750" algn="just">
              <a:lnSpc>
                <a:spcPct val="90000"/>
              </a:lnSpc>
              <a:spcBef>
                <a:spcPts val="1001"/>
              </a:spcBef>
              <a:buClr>
                <a:srgbClr val="000000"/>
              </a:buClr>
              <a:buSzPts val="3000"/>
              <a:buFont typeface="Arial"/>
              <a:buChar char="•"/>
            </a:pPr>
            <a:r>
              <a:rPr sz="3000" b="0" i="0" u="none" strike="noStrike" baseline="0" dirty="0">
                <a:solidFill>
                  <a:srgbClr val="000000"/>
                </a:solidFill>
                <a:latin typeface="Aptos"/>
                <a:ea typeface="DejaVu Sans"/>
                <a:cs typeface="Arial"/>
              </a:rPr>
              <a:t>Inscription au </a:t>
            </a:r>
            <a:r>
              <a:rPr sz="3000" b="0" i="0" u="none" strike="noStrike" baseline="0" dirty="0" err="1">
                <a:solidFill>
                  <a:srgbClr val="000000"/>
                </a:solidFill>
                <a:latin typeface="Aptos"/>
                <a:ea typeface="DejaVu Sans"/>
                <a:cs typeface="Arial"/>
              </a:rPr>
              <a:t>Registre</a:t>
            </a:r>
            <a:r>
              <a:rPr sz="3000" b="0" i="0" u="none" strike="noStrike" baseline="0" dirty="0">
                <a:solidFill>
                  <a:srgbClr val="000000"/>
                </a:solidFill>
                <a:latin typeface="Aptos"/>
                <a:ea typeface="DejaVu Sans"/>
                <a:cs typeface="Arial"/>
              </a:rPr>
              <a:t> du Commerce des </a:t>
            </a:r>
            <a:r>
              <a:rPr sz="3000" b="0" i="0" u="none" strike="noStrike" baseline="0" dirty="0" err="1">
                <a:solidFill>
                  <a:srgbClr val="000000"/>
                </a:solidFill>
                <a:latin typeface="Aptos"/>
                <a:ea typeface="DejaVu Sans"/>
                <a:cs typeface="Arial"/>
              </a:rPr>
              <a:t>statuts</a:t>
            </a:r>
            <a:r>
              <a:rPr sz="3000" b="0" i="0" u="none" strike="noStrike" baseline="0" dirty="0">
                <a:solidFill>
                  <a:srgbClr val="000000"/>
                </a:solidFill>
                <a:latin typeface="Aptos"/>
                <a:ea typeface="DejaVu Sans"/>
                <a:cs typeface="Arial"/>
              </a:rPr>
              <a:t> de la </a:t>
            </a:r>
            <a:r>
              <a:rPr sz="3000" b="0" i="0" u="none" strike="noStrike" baseline="0" dirty="0" err="1">
                <a:solidFill>
                  <a:srgbClr val="000000"/>
                </a:solidFill>
                <a:latin typeface="Aptos"/>
                <a:ea typeface="DejaVu Sans"/>
                <a:cs typeface="Arial"/>
              </a:rPr>
              <a:t>Ciguë</a:t>
            </a:r>
            <a:endParaRPr sz="3000" b="0" i="0" u="none" strike="noStrike" baseline="0" dirty="0">
              <a:solidFill>
                <a:srgbClr val="000000"/>
              </a:solidFill>
              <a:latin typeface="Aptos"/>
              <a:ea typeface="DejaVu Sans"/>
              <a:cs typeface="Arial"/>
            </a:endParaRPr>
          </a:p>
          <a:p>
            <a:pPr marL="285750" indent="-285750" algn="just">
              <a:lnSpc>
                <a:spcPct val="90000"/>
              </a:lnSpc>
              <a:spcBef>
                <a:spcPts val="1001"/>
              </a:spcBef>
              <a:buClr>
                <a:srgbClr val="000000"/>
              </a:buClr>
              <a:buSzPts val="3000"/>
              <a:buFont typeface="Arial"/>
              <a:buChar char="•"/>
            </a:pPr>
            <a:r>
              <a:rPr sz="3000" b="0" i="0" u="none" strike="noStrike" baseline="0" dirty="0">
                <a:solidFill>
                  <a:srgbClr val="000000"/>
                </a:solidFill>
                <a:latin typeface="Aptos"/>
                <a:ea typeface="DejaVu Sans"/>
                <a:cs typeface="Arial"/>
              </a:rPr>
              <a:t>Vote </a:t>
            </a:r>
            <a:r>
              <a:rPr sz="3000" b="0" i="0" u="none" strike="noStrike" baseline="0" dirty="0" err="1">
                <a:solidFill>
                  <a:srgbClr val="000000"/>
                </a:solidFill>
                <a:latin typeface="Aptos"/>
                <a:ea typeface="DejaVu Sans"/>
                <a:cs typeface="Arial"/>
              </a:rPr>
              <a:t>en</a:t>
            </a:r>
            <a:r>
              <a:rPr sz="3000" b="0" i="0" u="none" strike="noStrike" baseline="0" dirty="0">
                <a:solidFill>
                  <a:srgbClr val="000000"/>
                </a:solidFill>
                <a:latin typeface="Aptos"/>
                <a:ea typeface="DejaVu Sans"/>
                <a:cs typeface="Arial"/>
              </a:rPr>
              <a:t> AG et </a:t>
            </a:r>
            <a:r>
              <a:rPr sz="3000" b="0" i="0" u="none" strike="noStrike" baseline="0" dirty="0" err="1">
                <a:solidFill>
                  <a:srgbClr val="000000"/>
                </a:solidFill>
                <a:latin typeface="Aptos"/>
                <a:ea typeface="DejaVu Sans"/>
                <a:cs typeface="Arial"/>
              </a:rPr>
              <a:t>devant</a:t>
            </a:r>
            <a:r>
              <a:rPr sz="3000" b="0" i="0" u="none" strike="noStrike" baseline="0" dirty="0">
                <a:solidFill>
                  <a:srgbClr val="000000"/>
                </a:solidFill>
                <a:latin typeface="Aptos"/>
                <a:ea typeface="DejaVu Sans"/>
                <a:cs typeface="Arial"/>
              </a:rPr>
              <a:t> </a:t>
            </a:r>
            <a:r>
              <a:rPr sz="3000" b="0" i="0" u="none" strike="noStrike" baseline="0" dirty="0" err="1">
                <a:solidFill>
                  <a:srgbClr val="000000"/>
                </a:solidFill>
                <a:latin typeface="Aptos"/>
                <a:ea typeface="DejaVu Sans"/>
                <a:cs typeface="Arial"/>
              </a:rPr>
              <a:t>notaire</a:t>
            </a:r>
            <a:r>
              <a:rPr sz="3000" b="0" i="0" u="none" strike="noStrike" baseline="0" dirty="0">
                <a:solidFill>
                  <a:srgbClr val="000000"/>
                </a:solidFill>
                <a:latin typeface="Aptos"/>
                <a:ea typeface="DejaVu Sans"/>
                <a:cs typeface="Arial"/>
              </a:rPr>
              <a:t> pour </a:t>
            </a:r>
            <a:r>
              <a:rPr sz="3000" b="0" i="0" u="none" strike="noStrike" baseline="0" dirty="0" err="1">
                <a:solidFill>
                  <a:srgbClr val="000000"/>
                </a:solidFill>
                <a:latin typeface="Aptos"/>
                <a:ea typeface="DejaVu Sans"/>
                <a:cs typeface="Arial"/>
              </a:rPr>
              <a:t>l’adoption</a:t>
            </a:r>
            <a:r>
              <a:rPr sz="3000" b="0" i="0" u="none" strike="noStrike" baseline="0" dirty="0">
                <a:solidFill>
                  <a:srgbClr val="000000"/>
                </a:solidFill>
                <a:latin typeface="Aptos"/>
                <a:ea typeface="DejaVu Sans"/>
                <a:cs typeface="Arial"/>
              </a:rPr>
              <a:t> des </a:t>
            </a:r>
            <a:r>
              <a:rPr sz="3000" b="0" i="0" u="none" strike="noStrike" baseline="0" dirty="0" err="1">
                <a:solidFill>
                  <a:srgbClr val="000000"/>
                </a:solidFill>
                <a:latin typeface="Aptos"/>
                <a:ea typeface="DejaVu Sans"/>
                <a:cs typeface="Arial"/>
              </a:rPr>
              <a:t>statuts</a:t>
            </a:r>
            <a:r>
              <a:rPr sz="3000" b="0" i="0" u="none" strike="noStrike" baseline="0" dirty="0">
                <a:solidFill>
                  <a:srgbClr val="000000"/>
                </a:solidFill>
                <a:latin typeface="Aptos"/>
                <a:ea typeface="DejaVu Sans"/>
                <a:cs typeface="Arial"/>
              </a:rPr>
              <a:t> sous la </a:t>
            </a:r>
            <a:r>
              <a:rPr sz="3000" b="0" i="0" u="none" strike="noStrike" baseline="0" dirty="0" err="1">
                <a:solidFill>
                  <a:srgbClr val="000000"/>
                </a:solidFill>
                <a:latin typeface="Aptos"/>
                <a:ea typeface="DejaVu Sans"/>
                <a:cs typeface="Arial"/>
              </a:rPr>
              <a:t>forme</a:t>
            </a:r>
            <a:r>
              <a:rPr sz="3000" b="0" i="0" u="none" strike="noStrike" baseline="0" dirty="0">
                <a:solidFill>
                  <a:srgbClr val="000000"/>
                </a:solidFill>
                <a:latin typeface="Aptos"/>
                <a:ea typeface="DejaVu Sans"/>
                <a:cs typeface="Arial"/>
              </a:rPr>
              <a:t> </a:t>
            </a:r>
            <a:r>
              <a:rPr sz="3000" b="0" i="0" u="none" strike="noStrike" baseline="0" dirty="0" err="1">
                <a:solidFill>
                  <a:srgbClr val="000000"/>
                </a:solidFill>
                <a:latin typeface="Aptos"/>
                <a:ea typeface="DejaVu Sans"/>
                <a:cs typeface="Arial"/>
              </a:rPr>
              <a:t>authentique</a:t>
            </a:r>
            <a:endParaRPr sz="3000" b="0" i="0" u="none" strike="noStrike" baseline="0" dirty="0">
              <a:solidFill>
                <a:srgbClr val="000000"/>
              </a:solidFill>
              <a:latin typeface="Aptos"/>
              <a:ea typeface="DejaVu Sans"/>
              <a:cs typeface="Arial"/>
            </a:endParaRPr>
          </a:p>
          <a:p>
            <a:pPr marL="285750" indent="-285750" algn="just">
              <a:lnSpc>
                <a:spcPct val="90000"/>
              </a:lnSpc>
              <a:spcBef>
                <a:spcPts val="1001"/>
              </a:spcBef>
              <a:buClr>
                <a:srgbClr val="000000"/>
              </a:buClr>
              <a:buSzPts val="3000"/>
              <a:buFont typeface="Arial"/>
              <a:buChar char="•"/>
            </a:pPr>
            <a:r>
              <a:rPr sz="3000" b="0" i="0" u="none" strike="noStrike" baseline="0" dirty="0" err="1">
                <a:solidFill>
                  <a:srgbClr val="000000"/>
                </a:solidFill>
                <a:latin typeface="Aptos"/>
                <a:ea typeface="DejaVu Sans"/>
                <a:cs typeface="Arial"/>
              </a:rPr>
              <a:t>Statuts</a:t>
            </a:r>
            <a:r>
              <a:rPr sz="3000" b="0" i="0" u="none" strike="noStrike" baseline="0" dirty="0">
                <a:solidFill>
                  <a:srgbClr val="000000"/>
                </a:solidFill>
                <a:latin typeface="Aptos"/>
                <a:ea typeface="DejaVu Sans"/>
                <a:cs typeface="Arial"/>
              </a:rPr>
              <a:t> </a:t>
            </a:r>
            <a:r>
              <a:rPr sz="3000" b="0" i="0" u="none" strike="noStrike" baseline="0" dirty="0" err="1">
                <a:solidFill>
                  <a:srgbClr val="000000"/>
                </a:solidFill>
                <a:latin typeface="Aptos"/>
                <a:ea typeface="DejaVu Sans"/>
                <a:cs typeface="Arial"/>
              </a:rPr>
              <a:t>validés</a:t>
            </a:r>
            <a:r>
              <a:rPr sz="3000" b="0" i="0" u="none" strike="noStrike" baseline="0" dirty="0">
                <a:solidFill>
                  <a:srgbClr val="000000"/>
                </a:solidFill>
                <a:latin typeface="Aptos"/>
                <a:ea typeface="DejaVu Sans"/>
                <a:cs typeface="Arial"/>
              </a:rPr>
              <a:t> </a:t>
            </a:r>
            <a:r>
              <a:rPr sz="3000" b="0" i="0" u="none" strike="noStrike" baseline="0" dirty="0" err="1">
                <a:solidFill>
                  <a:srgbClr val="000000"/>
                </a:solidFill>
                <a:latin typeface="Aptos"/>
                <a:ea typeface="DejaVu Sans"/>
                <a:cs typeface="Arial"/>
              </a:rPr>
              <a:t>lors</a:t>
            </a:r>
            <a:r>
              <a:rPr sz="3000" b="0" i="0" u="none" strike="noStrike" baseline="0" dirty="0">
                <a:solidFill>
                  <a:srgbClr val="000000"/>
                </a:solidFill>
                <a:latin typeface="Aptos"/>
                <a:ea typeface="DejaVu Sans"/>
                <a:cs typeface="Arial"/>
              </a:rPr>
              <a:t> de </a:t>
            </a:r>
            <a:r>
              <a:rPr sz="3000" b="0" i="0" u="none" strike="noStrike" baseline="0" dirty="0" err="1">
                <a:solidFill>
                  <a:srgbClr val="000000"/>
                </a:solidFill>
                <a:latin typeface="Aptos"/>
                <a:ea typeface="DejaVu Sans"/>
                <a:cs typeface="Arial"/>
              </a:rPr>
              <a:t>l’AG</a:t>
            </a:r>
            <a:r>
              <a:rPr sz="3000" b="0" i="0" u="none" strike="noStrike" baseline="0" dirty="0">
                <a:solidFill>
                  <a:srgbClr val="000000"/>
                </a:solidFill>
                <a:latin typeface="Aptos"/>
                <a:ea typeface="DejaVu Sans"/>
                <a:cs typeface="Arial"/>
              </a:rPr>
              <a:t> du 27/06/2024 (sans </a:t>
            </a:r>
            <a:r>
              <a:rPr sz="3000" b="0" i="0" u="none" strike="noStrike" baseline="0" dirty="0" err="1">
                <a:solidFill>
                  <a:srgbClr val="000000"/>
                </a:solidFill>
                <a:latin typeface="Aptos"/>
                <a:ea typeface="DejaVu Sans"/>
                <a:cs typeface="Arial"/>
              </a:rPr>
              <a:t>notaire</a:t>
            </a:r>
            <a:r>
              <a:rPr sz="3000" b="0" i="0" u="none" strike="noStrike" baseline="0" dirty="0">
                <a:solidFill>
                  <a:srgbClr val="000000"/>
                </a:solidFill>
                <a:latin typeface="Aptos"/>
                <a:ea typeface="DejaVu Sans"/>
                <a:cs typeface="Arial"/>
              </a:rPr>
              <a:t>)</a:t>
            </a:r>
          </a:p>
          <a:p>
            <a:pPr marL="285750" indent="-285750" algn="just">
              <a:lnSpc>
                <a:spcPct val="90000"/>
              </a:lnSpc>
              <a:spcBef>
                <a:spcPts val="1001"/>
              </a:spcBef>
              <a:buClr>
                <a:srgbClr val="000000"/>
              </a:buClr>
              <a:buSzPts val="3000"/>
              <a:buFont typeface="Arial"/>
              <a:buChar char="•"/>
            </a:pPr>
            <a:r>
              <a:rPr sz="3000" dirty="0" err="1">
                <a:solidFill>
                  <a:srgbClr val="000000"/>
                </a:solidFill>
                <a:latin typeface="Aptos"/>
                <a:ea typeface="DejaVu Sans"/>
                <a:cs typeface="Arial"/>
              </a:rPr>
              <a:t>Dernière</a:t>
            </a:r>
            <a:r>
              <a:rPr sz="3000" dirty="0">
                <a:solidFill>
                  <a:srgbClr val="000000"/>
                </a:solidFill>
                <a:latin typeface="Aptos"/>
                <a:ea typeface="DejaVu Sans"/>
                <a:cs typeface="Arial"/>
              </a:rPr>
              <a:t> modification des </a:t>
            </a:r>
            <a:r>
              <a:rPr sz="3000" dirty="0" err="1">
                <a:solidFill>
                  <a:srgbClr val="000000"/>
                </a:solidFill>
                <a:latin typeface="Aptos"/>
                <a:ea typeface="DejaVu Sans"/>
                <a:cs typeface="Arial"/>
              </a:rPr>
              <a:t>statuts</a:t>
            </a:r>
            <a:r>
              <a:rPr sz="3000" dirty="0">
                <a:solidFill>
                  <a:srgbClr val="000000"/>
                </a:solidFill>
                <a:latin typeface="Aptos"/>
                <a:ea typeface="DejaVu Sans"/>
                <a:cs typeface="Arial"/>
              </a:rPr>
              <a:t> </a:t>
            </a:r>
            <a:r>
              <a:rPr sz="3000" dirty="0" err="1">
                <a:solidFill>
                  <a:srgbClr val="000000"/>
                </a:solidFill>
                <a:latin typeface="Aptos"/>
                <a:ea typeface="DejaVu Sans"/>
                <a:cs typeface="Arial"/>
              </a:rPr>
              <a:t>portait</a:t>
            </a:r>
            <a:r>
              <a:rPr sz="3000" dirty="0">
                <a:solidFill>
                  <a:srgbClr val="000000"/>
                </a:solidFill>
                <a:latin typeface="Aptos"/>
                <a:ea typeface="DejaVu Sans"/>
                <a:cs typeface="Arial"/>
              </a:rPr>
              <a:t> sur </a:t>
            </a:r>
            <a:r>
              <a:rPr sz="3000" dirty="0" err="1">
                <a:solidFill>
                  <a:srgbClr val="000000"/>
                </a:solidFill>
                <a:latin typeface="Aptos"/>
                <a:ea typeface="DejaVu Sans"/>
                <a:cs typeface="Arial"/>
              </a:rPr>
              <a:t>l’article</a:t>
            </a:r>
            <a:r>
              <a:rPr sz="3000" dirty="0">
                <a:solidFill>
                  <a:srgbClr val="000000"/>
                </a:solidFill>
                <a:latin typeface="Aptos"/>
                <a:ea typeface="DejaVu Sans"/>
                <a:cs typeface="Arial"/>
              </a:rPr>
              <a:t> 16 (composition du CA : 1 à 2 </a:t>
            </a:r>
            <a:r>
              <a:rPr sz="3000" dirty="0" err="1">
                <a:solidFill>
                  <a:srgbClr val="000000"/>
                </a:solidFill>
                <a:latin typeface="Aptos"/>
                <a:ea typeface="DejaVu Sans"/>
                <a:cs typeface="Arial"/>
              </a:rPr>
              <a:t>membre.s</a:t>
            </a:r>
            <a:r>
              <a:rPr sz="3000" dirty="0">
                <a:solidFill>
                  <a:srgbClr val="000000"/>
                </a:solidFill>
                <a:latin typeface="Aptos"/>
                <a:ea typeface="DejaVu Sans"/>
                <a:cs typeface="Arial"/>
              </a:rPr>
              <a:t> </a:t>
            </a:r>
            <a:r>
              <a:rPr sz="3000" dirty="0" err="1">
                <a:solidFill>
                  <a:srgbClr val="000000"/>
                </a:solidFill>
                <a:latin typeface="Aptos"/>
                <a:ea typeface="DejaVu Sans"/>
                <a:cs typeface="Arial"/>
              </a:rPr>
              <a:t>externe.s</a:t>
            </a:r>
            <a:r>
              <a:rPr sz="3000" dirty="0">
                <a:solidFill>
                  <a:srgbClr val="000000"/>
                </a:solidFill>
                <a:latin typeface="Aptos"/>
                <a:ea typeface="DejaVu Sans"/>
                <a:cs typeface="Arial"/>
              </a:rPr>
              <a:t>)</a:t>
            </a:r>
          </a:p>
          <a:p>
            <a:pPr marL="285750" indent="-285750" algn="just">
              <a:lnSpc>
                <a:spcPct val="90000"/>
              </a:lnSpc>
              <a:spcBef>
                <a:spcPts val="1001"/>
              </a:spcBef>
              <a:buClr>
                <a:srgbClr val="000000"/>
              </a:buClr>
              <a:buSzPts val="3000"/>
              <a:buFont typeface="Arial"/>
              <a:buChar char="•"/>
            </a:pPr>
            <a:r>
              <a:rPr sz="3000" b="0" i="0" u="none" strike="noStrike" baseline="0" dirty="0">
                <a:solidFill>
                  <a:srgbClr val="000000"/>
                </a:solidFill>
                <a:latin typeface="Aptos"/>
                <a:ea typeface="DejaVu Sans"/>
                <a:cs typeface="Arial"/>
              </a:rPr>
              <a:t>Vote </a:t>
            </a:r>
            <a:r>
              <a:rPr sz="3000" b="0" i="0" u="none" strike="noStrike" baseline="0" dirty="0" err="1">
                <a:solidFill>
                  <a:srgbClr val="000000"/>
                </a:solidFill>
                <a:latin typeface="Aptos"/>
                <a:ea typeface="DejaVu Sans"/>
                <a:cs typeface="Arial"/>
              </a:rPr>
              <a:t>en</a:t>
            </a:r>
            <a:r>
              <a:rPr sz="3000" b="0" i="0" u="none" strike="noStrike" baseline="0" dirty="0">
                <a:solidFill>
                  <a:srgbClr val="000000"/>
                </a:solidFill>
                <a:latin typeface="Aptos"/>
                <a:ea typeface="DejaVu Sans"/>
                <a:cs typeface="Arial"/>
              </a:rPr>
              <a:t> </a:t>
            </a:r>
            <a:r>
              <a:rPr sz="3000" b="0" i="0" u="none" strike="noStrike" baseline="0" dirty="0" err="1">
                <a:solidFill>
                  <a:srgbClr val="000000"/>
                </a:solidFill>
                <a:latin typeface="Aptos"/>
                <a:ea typeface="DejaVu Sans"/>
                <a:cs typeface="Arial"/>
              </a:rPr>
              <a:t>présence</a:t>
            </a:r>
            <a:r>
              <a:rPr sz="3000" b="0" i="0" u="none" strike="noStrike" baseline="0" dirty="0">
                <a:solidFill>
                  <a:srgbClr val="000000"/>
                </a:solidFill>
                <a:latin typeface="Aptos"/>
                <a:ea typeface="DejaVu Sans"/>
                <a:cs typeface="Arial"/>
              </a:rPr>
              <a:t> de Maître </a:t>
            </a:r>
            <a:r>
              <a:rPr sz="3000" b="0" i="0" u="none" strike="noStrike" baseline="0" dirty="0" err="1">
                <a:solidFill>
                  <a:srgbClr val="000000"/>
                </a:solidFill>
                <a:latin typeface="Aptos"/>
                <a:ea typeface="DejaVu Sans"/>
                <a:cs typeface="Arial"/>
              </a:rPr>
              <a:t>Messali</a:t>
            </a:r>
            <a:endParaRPr sz="3000" b="0" i="0" u="none" strike="noStrike" baseline="0" dirty="0">
              <a:solidFill>
                <a:srgbClr val="000000"/>
              </a:solidFill>
              <a:latin typeface="Aptos"/>
              <a:ea typeface="DejaVu Sans"/>
              <a:cs typeface="Arial"/>
            </a:endParaRPr>
          </a:p>
        </p:txBody>
      </p:sp>
      <p:sp>
        <p:nvSpPr>
          <p:cNvPr id="10" name="Rectangle 9">
            <a:extLst>
              <a:ext uri="{FF2B5EF4-FFF2-40B4-BE49-F238E27FC236}">
                <a16:creationId xmlns:a16="http://schemas.microsoft.com/office/drawing/2014/main" id="{F2F751BD-0C9F-9DA5-D266-FD774B3C2743}"/>
              </a:ext>
            </a:extLst>
          </p:cNvPr>
          <p:cNvSpPr/>
          <p:nvPr/>
        </p:nvSpPr>
        <p:spPr>
          <a:xfrm>
            <a:off x="137184" y="500796"/>
            <a:ext cx="10861495" cy="898585"/>
          </a:xfrm>
          <a:prstGeom prst="rect">
            <a:avLst/>
          </a:prstGeom>
          <a:noFill/>
          <a:ln w="0">
            <a:noFill/>
            <a:prstDash val="solid"/>
          </a:ln>
        </p:spPr>
        <p:txBody>
          <a:bodyPr lIns="90000" tIns="45000" rIns="90000" bIns="45000" anchor="ctr"/>
          <a:lstStyle/>
          <a:p>
            <a:pPr>
              <a:lnSpc>
                <a:spcPct val="90000"/>
              </a:lnSpc>
              <a:buNone/>
            </a:pPr>
            <a:r>
              <a:rPr sz="4400" b="0" strike="noStrike" dirty="0">
                <a:solidFill>
                  <a:srgbClr val="000000"/>
                </a:solidFill>
                <a:latin typeface="Aptos Display"/>
                <a:ea typeface="DejaVu Sans"/>
                <a:cs typeface="DejaVu Sans"/>
              </a:rPr>
              <a:t>2. </a:t>
            </a:r>
            <a:r>
              <a:rPr sz="4400" b="0" strike="noStrike" dirty="0" err="1">
                <a:solidFill>
                  <a:srgbClr val="000000"/>
                </a:solidFill>
                <a:latin typeface="Aptos Display"/>
                <a:ea typeface="DejaVu Sans"/>
                <a:cs typeface="DejaVu Sans"/>
              </a:rPr>
              <a:t>Authentification</a:t>
            </a:r>
            <a:r>
              <a:rPr sz="4400" b="0" strike="noStrike" dirty="0">
                <a:solidFill>
                  <a:srgbClr val="000000"/>
                </a:solidFill>
                <a:latin typeface="Aptos Display"/>
                <a:ea typeface="DejaVu Sans"/>
                <a:cs typeface="DejaVu Sans"/>
              </a:rPr>
              <a:t> des nouveaux </a:t>
            </a:r>
            <a:r>
              <a:rPr sz="4400" b="0" strike="noStrike" dirty="0" err="1">
                <a:solidFill>
                  <a:srgbClr val="000000"/>
                </a:solidFill>
                <a:latin typeface="Aptos Display"/>
                <a:ea typeface="DejaVu Sans"/>
                <a:cs typeface="DejaVu Sans"/>
              </a:rPr>
              <a:t>statuts</a:t>
            </a:r>
            <a:r>
              <a:rPr sz="4400" b="0" strike="noStrike" dirty="0">
                <a:solidFill>
                  <a:srgbClr val="000000"/>
                </a:solidFill>
                <a:latin typeface="Aptos Display"/>
                <a:ea typeface="DejaVu Sans"/>
                <a:cs typeface="DejaVu Sans"/>
              </a:rPr>
              <a:t>:</a:t>
            </a:r>
          </a:p>
        </p:txBody>
      </p:sp>
    </p:spTree>
    <p:extLst>
      <p:ext uri="{BB962C8B-B14F-4D97-AF65-F5344CB8AC3E}">
        <p14:creationId xmlns:p14="http://schemas.microsoft.com/office/powerpoint/2010/main" val="3436877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ollage, habits, capture d’écran, homme&#10;&#10;Le contenu généré par l’IA peut être incorrect.">
            <a:extLst>
              <a:ext uri="{FF2B5EF4-FFF2-40B4-BE49-F238E27FC236}">
                <a16:creationId xmlns:a16="http://schemas.microsoft.com/office/drawing/2014/main" id="{D6721528-B63B-CE7E-E0AC-BD4B55620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897" y="0"/>
            <a:ext cx="9642206" cy="6858000"/>
          </a:xfrm>
          <a:prstGeom prst="rect">
            <a:avLst/>
          </a:prstGeom>
        </p:spPr>
      </p:pic>
    </p:spTree>
    <p:extLst>
      <p:ext uri="{BB962C8B-B14F-4D97-AF65-F5344CB8AC3E}">
        <p14:creationId xmlns:p14="http://schemas.microsoft.com/office/powerpoint/2010/main" val="3396046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753EE4-5AD7-D422-C29B-F45C5E663C0C}"/>
              </a:ext>
            </a:extLst>
          </p:cNvPr>
          <p:cNvSpPr>
            <a:spLocks noGrp="1"/>
          </p:cNvSpPr>
          <p:nvPr>
            <p:ph type="title"/>
          </p:nvPr>
        </p:nvSpPr>
        <p:spPr/>
        <p:txBody>
          <a:bodyPr/>
          <a:lstStyle/>
          <a:p>
            <a:endParaRPr lang="fr-CH"/>
          </a:p>
        </p:txBody>
      </p:sp>
      <p:sp>
        <p:nvSpPr>
          <p:cNvPr id="3" name="Sous-titre 2">
            <a:extLst>
              <a:ext uri="{FF2B5EF4-FFF2-40B4-BE49-F238E27FC236}">
                <a16:creationId xmlns:a16="http://schemas.microsoft.com/office/drawing/2014/main" id="{EBCF4125-1AF8-0AF9-3D0D-3301ABB60112}"/>
              </a:ext>
            </a:extLst>
          </p:cNvPr>
          <p:cNvSpPr>
            <a:spLocks noGrp="1"/>
          </p:cNvSpPr>
          <p:nvPr>
            <p:ph type="subTitle" idx="1"/>
          </p:nvPr>
        </p:nvSpPr>
        <p:spPr/>
        <p:txBody>
          <a:bodyPr/>
          <a:lstStyle/>
          <a:p>
            <a:endParaRPr lang="fr-CH" dirty="0"/>
          </a:p>
        </p:txBody>
      </p:sp>
      <p:pic>
        <p:nvPicPr>
          <p:cNvPr id="5" name="Image 4" descr="Une image contenant texte, encre, noir et blanc, illustration&#10;&#10;Le contenu généré par l’IA peut être incorrect.">
            <a:extLst>
              <a:ext uri="{FF2B5EF4-FFF2-40B4-BE49-F238E27FC236}">
                <a16:creationId xmlns:a16="http://schemas.microsoft.com/office/drawing/2014/main" id="{D906C451-9503-E449-178A-B394CE9CF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713" y="0"/>
            <a:ext cx="9641973" cy="6858000"/>
          </a:xfrm>
          <a:prstGeom prst="rect">
            <a:avLst/>
          </a:prstGeom>
        </p:spPr>
      </p:pic>
    </p:spTree>
    <p:extLst>
      <p:ext uri="{BB962C8B-B14F-4D97-AF65-F5344CB8AC3E}">
        <p14:creationId xmlns:p14="http://schemas.microsoft.com/office/powerpoint/2010/main" val="3170359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734EC7-08CC-9C29-F860-B13D70399104}"/>
              </a:ext>
            </a:extLst>
          </p:cNvPr>
          <p:cNvSpPr>
            <a:spLocks noGrp="1"/>
          </p:cNvSpPr>
          <p:nvPr>
            <p:ph type="title"/>
          </p:nvPr>
        </p:nvSpPr>
        <p:spPr/>
        <p:txBody>
          <a:bodyPr/>
          <a:lstStyle/>
          <a:p>
            <a:endParaRPr lang="fr-CH"/>
          </a:p>
        </p:txBody>
      </p:sp>
      <p:sp>
        <p:nvSpPr>
          <p:cNvPr id="3" name="Sous-titre 2">
            <a:extLst>
              <a:ext uri="{FF2B5EF4-FFF2-40B4-BE49-F238E27FC236}">
                <a16:creationId xmlns:a16="http://schemas.microsoft.com/office/drawing/2014/main" id="{4C239C2A-DA9B-6EE5-F1D7-297B70C314B8}"/>
              </a:ext>
            </a:extLst>
          </p:cNvPr>
          <p:cNvSpPr>
            <a:spLocks noGrp="1"/>
          </p:cNvSpPr>
          <p:nvPr>
            <p:ph type="subTitle" idx="1"/>
          </p:nvPr>
        </p:nvSpPr>
        <p:spPr/>
        <p:txBody>
          <a:bodyPr/>
          <a:lstStyle/>
          <a:p>
            <a:endParaRPr lang="fr-CH"/>
          </a:p>
        </p:txBody>
      </p:sp>
      <p:pic>
        <p:nvPicPr>
          <p:cNvPr id="5" name="Image 4" descr="Une image contenant texte, encre, Police, illustration&#10;&#10;Le contenu généré par l’IA peut être incorrect.">
            <a:extLst>
              <a:ext uri="{FF2B5EF4-FFF2-40B4-BE49-F238E27FC236}">
                <a16:creationId xmlns:a16="http://schemas.microsoft.com/office/drawing/2014/main" id="{F98AECD9-C5FE-160C-9D4B-74D3ABF77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154" y="0"/>
            <a:ext cx="9641091" cy="6858000"/>
          </a:xfrm>
          <a:prstGeom prst="rect">
            <a:avLst/>
          </a:prstGeom>
        </p:spPr>
      </p:pic>
    </p:spTree>
    <p:extLst>
      <p:ext uri="{BB962C8B-B14F-4D97-AF65-F5344CB8AC3E}">
        <p14:creationId xmlns:p14="http://schemas.microsoft.com/office/powerpoint/2010/main" val="3514024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10;&#10;Le contenu généré par l’IA peut être incorrect.">
            <a:extLst>
              <a:ext uri="{FF2B5EF4-FFF2-40B4-BE49-F238E27FC236}">
                <a16:creationId xmlns:a16="http://schemas.microsoft.com/office/drawing/2014/main" id="{32B35293-C9FD-3A67-DACB-D4FF0774C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701" y="0"/>
            <a:ext cx="9642598" cy="6858000"/>
          </a:xfrm>
          <a:prstGeom prst="rect">
            <a:avLst/>
          </a:prstGeom>
        </p:spPr>
      </p:pic>
    </p:spTree>
    <p:extLst>
      <p:ext uri="{BB962C8B-B14F-4D97-AF65-F5344CB8AC3E}">
        <p14:creationId xmlns:p14="http://schemas.microsoft.com/office/powerpoint/2010/main" val="1027876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rcRect l="-15" t="63125" r="76054"/>
          <a:stretch/>
        </p:blipFill>
        <p:spPr>
          <a:xfrm>
            <a:off x="8526240" y="0"/>
            <a:ext cx="3665160" cy="6857280"/>
          </a:xfrm>
          <a:prstGeom prst="rect">
            <a:avLst/>
          </a:prstGeom>
          <a:ln w="0">
            <a:noFill/>
            <a:prstDash val="solid"/>
          </a:ln>
          <a:extLst>
            <a:ext uri="{53640926-AAD7-44D8-BBD7-CCE9431645EC}">
              <a14:shadowObscured xmlns:a14="http://schemas.microsoft.com/office/drawing/2010/main"/>
            </a:ext>
          </a:extLst>
        </p:spPr>
      </p:pic>
      <p:sp>
        <p:nvSpPr>
          <p:cNvPr id="3" name="Rectangle 2"/>
          <p:cNvSpPr/>
          <p:nvPr/>
        </p:nvSpPr>
        <p:spPr>
          <a:xfrm>
            <a:off x="0" y="87120"/>
            <a:ext cx="11304198" cy="1061280"/>
          </a:xfrm>
          <a:prstGeom prst="rect">
            <a:avLst/>
          </a:prstGeom>
          <a:noFill/>
          <a:ln w="0">
            <a:noFill/>
            <a:prstDash val="solid"/>
          </a:ln>
        </p:spPr>
        <p:txBody>
          <a:bodyPr lIns="90000" tIns="45000" rIns="90000" bIns="45000" anchor="ctr"/>
          <a:lstStyle/>
          <a:p>
            <a:pPr>
              <a:lnSpc>
                <a:spcPct val="90000"/>
              </a:lnSpc>
              <a:buNone/>
            </a:pPr>
            <a:r>
              <a:rPr sz="2400" b="0" strike="noStrike" dirty="0">
                <a:solidFill>
                  <a:srgbClr val="000000"/>
                </a:solidFill>
                <a:latin typeface="Aptos Display"/>
                <a:ea typeface="DejaVu Sans"/>
                <a:cs typeface="DejaVu Sans"/>
              </a:rPr>
              <a:t>6. Augmentation </a:t>
            </a:r>
            <a:r>
              <a:rPr sz="2400" b="0" strike="noStrike" dirty="0" err="1">
                <a:solidFill>
                  <a:srgbClr val="000000"/>
                </a:solidFill>
                <a:latin typeface="Aptos Display"/>
                <a:ea typeface="DejaVu Sans"/>
                <a:cs typeface="DejaVu Sans"/>
              </a:rPr>
              <a:t>taux</a:t>
            </a:r>
            <a:r>
              <a:rPr sz="2400" b="0" strike="noStrike" dirty="0">
                <a:solidFill>
                  <a:srgbClr val="000000"/>
                </a:solidFill>
                <a:latin typeface="Aptos Display"/>
                <a:ea typeface="DejaVu Sans"/>
                <a:cs typeface="DejaVu Sans"/>
              </a:rPr>
              <a:t> de travail </a:t>
            </a:r>
            <a:r>
              <a:rPr sz="2400" b="0" strike="noStrike" dirty="0" err="1">
                <a:solidFill>
                  <a:srgbClr val="000000"/>
                </a:solidFill>
                <a:latin typeface="Aptos Display"/>
                <a:ea typeface="DejaVu Sans"/>
                <a:cs typeface="DejaVu Sans"/>
              </a:rPr>
              <a:t>chargé.e.x</a:t>
            </a:r>
            <a:r>
              <a:rPr sz="2400" b="0" strike="noStrike" dirty="0">
                <a:solidFill>
                  <a:srgbClr val="000000"/>
                </a:solidFill>
                <a:latin typeface="Aptos Display"/>
                <a:ea typeface="DejaVu Sans"/>
                <a:cs typeface="DejaVu Sans"/>
              </a:rPr>
              <a:t> administration </a:t>
            </a:r>
            <a:r>
              <a:rPr lang="fr-CH" sz="2400" dirty="0">
                <a:latin typeface="Aptos Display"/>
                <a:ea typeface="DejaVu Sans"/>
                <a:cs typeface="DejaVu Sans"/>
              </a:rPr>
              <a:t>(</a:t>
            </a:r>
            <a:r>
              <a:rPr sz="2400" b="0" strike="noStrike" dirty="0">
                <a:solidFill>
                  <a:srgbClr val="000000"/>
                </a:solidFill>
                <a:latin typeface="Aptos Display"/>
                <a:ea typeface="DejaVu Sans"/>
                <a:cs typeface="DejaVu Sans"/>
              </a:rPr>
              <a:t>+ 10 % </a:t>
            </a:r>
            <a:r>
              <a:rPr sz="2400" b="0" strike="noStrike" dirty="0" err="1">
                <a:solidFill>
                  <a:srgbClr val="000000"/>
                </a:solidFill>
                <a:latin typeface="Aptos Display"/>
                <a:ea typeface="DejaVu Sans"/>
                <a:cs typeface="DejaVu Sans"/>
              </a:rPr>
              <a:t>dès</a:t>
            </a:r>
            <a:r>
              <a:rPr sz="2400" b="0" strike="noStrike" dirty="0">
                <a:solidFill>
                  <a:srgbClr val="000000"/>
                </a:solidFill>
                <a:latin typeface="Aptos Display"/>
                <a:ea typeface="DejaVu Sans"/>
                <a:cs typeface="DejaVu Sans"/>
              </a:rPr>
              <a:t> </a:t>
            </a:r>
            <a:r>
              <a:rPr sz="2400" b="0" strike="noStrike" dirty="0" err="1">
                <a:solidFill>
                  <a:srgbClr val="000000"/>
                </a:solidFill>
                <a:latin typeface="Aptos Display"/>
                <a:ea typeface="DejaVu Sans"/>
                <a:cs typeface="DejaVu Sans"/>
              </a:rPr>
              <a:t>septembre</a:t>
            </a:r>
            <a:endParaRPr lang="fr-CH" sz="2400" b="0" strike="noStrike" dirty="0">
              <a:solidFill>
                <a:srgbClr val="000000"/>
              </a:solidFill>
              <a:latin typeface="Aptos Display"/>
              <a:ea typeface="DejaVu Sans"/>
              <a:cs typeface="DejaVu Sans"/>
            </a:endParaRPr>
          </a:p>
          <a:p>
            <a:pPr>
              <a:lnSpc>
                <a:spcPct val="90000"/>
              </a:lnSpc>
              <a:buNone/>
            </a:pPr>
            <a:r>
              <a:rPr lang="fr-CH" sz="2400" dirty="0">
                <a:latin typeface="Aptos Display"/>
                <a:ea typeface="DejaVu Sans"/>
                <a:cs typeface="DejaVu Sans"/>
              </a:rPr>
              <a:t>	</a:t>
            </a:r>
            <a:r>
              <a:rPr sz="2400" b="0" strike="noStrike" dirty="0">
                <a:solidFill>
                  <a:srgbClr val="000000"/>
                </a:solidFill>
                <a:latin typeface="Aptos Display"/>
                <a:ea typeface="DejaVu Sans"/>
                <a:cs typeface="DejaVu Sans"/>
              </a:rPr>
              <a:t> 2025 </a:t>
            </a:r>
            <a:r>
              <a:rPr lang="fr-CH" sz="2400" b="0" strike="noStrike" dirty="0">
                <a:solidFill>
                  <a:srgbClr val="000000"/>
                </a:solidFill>
                <a:latin typeface="Aptos Display"/>
                <a:ea typeface="DejaVu Sans"/>
                <a:cs typeface="DejaVu Sans"/>
              </a:rPr>
              <a:t>) - Vote</a:t>
            </a:r>
            <a:endParaRPr sz="2400" b="0" strike="noStrike" dirty="0">
              <a:solidFill>
                <a:srgbClr val="000000"/>
              </a:solidFill>
              <a:latin typeface="Aptos Display"/>
              <a:ea typeface="DejaVu Sans"/>
              <a:cs typeface="DejaVu Sans"/>
            </a:endParaRPr>
          </a:p>
          <a:p>
            <a:pPr>
              <a:lnSpc>
                <a:spcPct val="90000"/>
              </a:lnSpc>
              <a:buNone/>
            </a:pPr>
            <a:br>
              <a:rPr dirty="0">
                <a:latin typeface="Aptos Display"/>
                <a:ea typeface="DejaVu Sans"/>
                <a:cs typeface="DejaVu Sans"/>
              </a:rPr>
            </a:br>
            <a:endParaRPr dirty="0">
              <a:latin typeface="Aptos Display"/>
              <a:ea typeface="DejaVu Sans"/>
              <a:cs typeface="DejaVu Sans"/>
            </a:endParaRPr>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rcRect/>
          <a:stretch/>
        </p:blipFill>
        <p:spPr>
          <a:xfrm>
            <a:off x="540000" y="720000"/>
            <a:ext cx="6336360" cy="5944680"/>
          </a:xfrm>
          <a:prstGeom prst="rect">
            <a:avLst/>
          </a:prstGeom>
          <a:ln w="0">
            <a:noFill/>
            <a:prstDash val="solid"/>
          </a:ln>
          <a:extLst>
            <a:ext uri="{53640926-AAD7-44D8-BBD7-CCE9431645EC}">
              <a14:shadowObscured xmlns:a14="http://schemas.microsoft.com/office/drawing/2010/main"/>
            </a:ext>
          </a:extLst>
        </p:spPr>
      </p:pic>
      <p:sp>
        <p:nvSpPr>
          <p:cNvPr id="5" name="Rectangle 4"/>
          <p:cNvSpPr/>
          <p:nvPr/>
        </p:nvSpPr>
        <p:spPr>
          <a:xfrm>
            <a:off x="4404600" y="904320"/>
            <a:ext cx="442440" cy="360"/>
          </a:xfrm>
          <a:prstGeom prst="rect">
            <a:avLst/>
          </a:prstGeom>
          <a:noFill/>
          <a:ln w="19050">
            <a:solidFill>
              <a:srgbClr val="000000">
                <a:alpha val="100000"/>
              </a:srgbClr>
            </a:solidFill>
            <a:prstDash val="solid"/>
          </a:ln>
        </p:spPr>
        <p:txBody>
          <a:bodyPr lIns="91440" tIns="45720" rIns="91440" bIns="45720" anchor="t"/>
          <a:lstStyle/>
          <a:p>
            <a:pPr>
              <a:buNone/>
            </a:pPr>
            <a:endParaRPr/>
          </a:p>
        </p:txBody>
      </p:sp>
      <p:sp>
        <p:nvSpPr>
          <p:cNvPr id="7" name="Rectangle 6"/>
          <p:cNvSpPr/>
          <p:nvPr/>
        </p:nvSpPr>
        <p:spPr>
          <a:xfrm>
            <a:off x="5319360" y="700200"/>
            <a:ext cx="1060593" cy="364680"/>
          </a:xfrm>
          <a:prstGeom prst="rect">
            <a:avLst/>
          </a:prstGeom>
          <a:noFill/>
          <a:ln w="0">
            <a:noFill/>
            <a:prstDash val="solid"/>
          </a:ln>
        </p:spPr>
        <p:txBody>
          <a:bodyPr lIns="90000" tIns="45000" rIns="90000" bIns="45000" anchor="t"/>
          <a:lstStyle/>
          <a:p>
            <a:pPr>
              <a:buNone/>
            </a:pPr>
            <a:r>
              <a:rPr sz="1800" b="0" strike="noStrike">
                <a:solidFill>
                  <a:srgbClr val="000000"/>
                </a:solidFill>
                <a:highlight>
                  <a:srgbClr val="FFFF00"/>
                </a:highlight>
                <a:latin typeface="Arial"/>
                <a:ea typeface="DejaVu Sans"/>
                <a:cs typeface="DejaVu Sans"/>
              </a:rPr>
              <a:t>à 60%</a:t>
            </a:r>
          </a:p>
        </p:txBody>
      </p:sp>
      <p:cxnSp>
        <p:nvCxnSpPr>
          <p:cNvPr id="9" name="Connecteur droit avec flèche 8">
            <a:extLst>
              <a:ext uri="{FF2B5EF4-FFF2-40B4-BE49-F238E27FC236}">
                <a16:creationId xmlns:a16="http://schemas.microsoft.com/office/drawing/2014/main" id="{E4001BA2-AC5E-8D87-8846-937919CE7A9A}"/>
              </a:ext>
            </a:extLst>
          </p:cNvPr>
          <p:cNvCxnSpPr/>
          <p:nvPr/>
        </p:nvCxnSpPr>
        <p:spPr>
          <a:xfrm>
            <a:off x="4945626" y="904320"/>
            <a:ext cx="3737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rcRect l="76564" t="2172" b="86671"/>
          <a:stretch/>
        </p:blipFill>
        <p:spPr>
          <a:xfrm>
            <a:off x="-120716" y="-184680"/>
            <a:ext cx="12306600" cy="7042680"/>
          </a:xfrm>
          <a:prstGeom prst="rect">
            <a:avLst/>
          </a:prstGeom>
          <a:ln w="0">
            <a:noFill/>
            <a:prstDash val="solid"/>
          </a:ln>
          <a:extLst>
            <a:ext uri="{53640926-AAD7-44D8-BBD7-CCE9431645EC}">
              <a14:shadowObscured xmlns:a14="http://schemas.microsoft.com/office/drawing/2010/main"/>
            </a:ext>
          </a:extLst>
        </p:spPr>
      </p:pic>
      <p:sp>
        <p:nvSpPr>
          <p:cNvPr id="3" name="Rectangle 2"/>
          <p:cNvSpPr/>
          <p:nvPr/>
        </p:nvSpPr>
        <p:spPr>
          <a:xfrm>
            <a:off x="798562" y="-48749"/>
            <a:ext cx="10514880" cy="1324800"/>
          </a:xfrm>
          <a:prstGeom prst="rect">
            <a:avLst/>
          </a:prstGeom>
          <a:noFill/>
          <a:ln w="0">
            <a:noFill/>
            <a:prstDash val="solid"/>
          </a:ln>
        </p:spPr>
        <p:txBody>
          <a:bodyPr lIns="90000" tIns="45000" rIns="90000" bIns="45000" anchor="ctr"/>
          <a:lstStyle/>
          <a:p>
            <a:pPr algn="ctr">
              <a:lnSpc>
                <a:spcPct val="90000"/>
              </a:lnSpc>
              <a:buNone/>
            </a:pPr>
            <a:r>
              <a:rPr lang="fr-CH" sz="4400" b="0" strike="noStrike" dirty="0">
                <a:solidFill>
                  <a:srgbClr val="000000"/>
                </a:solidFill>
                <a:latin typeface="Arial"/>
                <a:ea typeface="DejaVu Sans"/>
                <a:cs typeface="DejaVu Sans"/>
              </a:rPr>
              <a:t>Place aux votes !</a:t>
            </a:r>
            <a:endParaRPr sz="4400" b="0" strike="noStrike" dirty="0">
              <a:solidFill>
                <a:srgbClr val="000000"/>
              </a:solidFill>
              <a:latin typeface="Arial"/>
              <a:ea typeface="DejaVu Sans"/>
              <a:cs typeface="DejaVu Sans"/>
            </a:endParaRPr>
          </a:p>
        </p:txBody>
      </p:sp>
      <p:sp>
        <p:nvSpPr>
          <p:cNvPr id="4" name="Rectangle 3"/>
          <p:cNvSpPr/>
          <p:nvPr/>
        </p:nvSpPr>
        <p:spPr>
          <a:xfrm>
            <a:off x="838080" y="1825560"/>
            <a:ext cx="10514880" cy="4350600"/>
          </a:xfrm>
          <a:prstGeom prst="rect">
            <a:avLst/>
          </a:prstGeom>
          <a:noFill/>
          <a:ln w="0">
            <a:noFill/>
            <a:prstDash val="solid"/>
          </a:ln>
        </p:spPr>
        <p:txBody>
          <a:bodyPr lIns="91440" tIns="45720" rIns="91440" bIns="45720" anchor="t"/>
          <a:lstStyle/>
          <a:p>
            <a:pPr>
              <a:buNone/>
            </a:pPr>
            <a:endParaRPr/>
          </a:p>
        </p:txBody>
      </p:sp>
      <p:sp>
        <p:nvSpPr>
          <p:cNvPr id="6" name="Espace réservé du texte 5">
            <a:extLst>
              <a:ext uri="{FF2B5EF4-FFF2-40B4-BE49-F238E27FC236}">
                <a16:creationId xmlns:a16="http://schemas.microsoft.com/office/drawing/2014/main" id="{3631C769-49C1-94A5-5E4A-C276E4764931}"/>
              </a:ext>
            </a:extLst>
          </p:cNvPr>
          <p:cNvSpPr>
            <a:spLocks noGrp="1"/>
          </p:cNvSpPr>
          <p:nvPr>
            <p:ph type="body" idx="1"/>
          </p:nvPr>
        </p:nvSpPr>
        <p:spPr/>
        <p:txBody>
          <a:bodyPr/>
          <a:lstStyle/>
          <a:p>
            <a:r>
              <a:rPr lang="fr-CH" sz="2500" dirty="0"/>
              <a:t>1</a:t>
            </a:r>
            <a:r>
              <a:rPr lang="fr-CH" sz="2500" baseline="30000" dirty="0"/>
              <a:t>er</a:t>
            </a:r>
            <a:r>
              <a:rPr lang="fr-CH" sz="2500" dirty="0"/>
              <a:t> bulletin de vote</a:t>
            </a:r>
          </a:p>
          <a:p>
            <a:endParaRPr lang="fr-CH" dirty="0"/>
          </a:p>
          <a:p>
            <a:endParaRPr lang="fr-CH" dirty="0"/>
          </a:p>
          <a:p>
            <a:endParaRPr lang="fr-CH" dirty="0"/>
          </a:p>
        </p:txBody>
      </p:sp>
      <p:sp>
        <p:nvSpPr>
          <p:cNvPr id="7" name="Espace réservé du texte 6">
            <a:extLst>
              <a:ext uri="{FF2B5EF4-FFF2-40B4-BE49-F238E27FC236}">
                <a16:creationId xmlns:a16="http://schemas.microsoft.com/office/drawing/2014/main" id="{87365EC5-09FB-DDA1-20A0-AC467C10511D}"/>
              </a:ext>
            </a:extLst>
          </p:cNvPr>
          <p:cNvSpPr>
            <a:spLocks noGrp="1"/>
          </p:cNvSpPr>
          <p:nvPr>
            <p:ph type="body" idx="2"/>
          </p:nvPr>
        </p:nvSpPr>
        <p:spPr/>
        <p:txBody>
          <a:bodyPr/>
          <a:lstStyle/>
          <a:p>
            <a:r>
              <a:rPr lang="fr-CH" sz="2500" dirty="0"/>
              <a:t>2</a:t>
            </a:r>
            <a:r>
              <a:rPr lang="fr-CH" sz="2500" baseline="30000" dirty="0"/>
              <a:t>ème</a:t>
            </a:r>
            <a:r>
              <a:rPr lang="fr-CH" sz="2500" dirty="0"/>
              <a:t> bulletin de vote</a:t>
            </a:r>
          </a:p>
          <a:p>
            <a:endParaRPr lang="fr-CH" dirty="0"/>
          </a:p>
        </p:txBody>
      </p:sp>
      <p:sp>
        <p:nvSpPr>
          <p:cNvPr id="10" name="ZoneTexte 9">
            <a:extLst>
              <a:ext uri="{FF2B5EF4-FFF2-40B4-BE49-F238E27FC236}">
                <a16:creationId xmlns:a16="http://schemas.microsoft.com/office/drawing/2014/main" id="{D9585B7D-5344-67EF-124D-E5F737AA2633}"/>
              </a:ext>
            </a:extLst>
          </p:cNvPr>
          <p:cNvSpPr txBox="1"/>
          <p:nvPr/>
        </p:nvSpPr>
        <p:spPr>
          <a:xfrm>
            <a:off x="1462482" y="2592052"/>
            <a:ext cx="6233650" cy="477054"/>
          </a:xfrm>
          <a:prstGeom prst="rect">
            <a:avLst/>
          </a:prstGeom>
          <a:noFill/>
        </p:spPr>
        <p:txBody>
          <a:bodyPr wrap="square">
            <a:spAutoFit/>
          </a:bodyPr>
          <a:lstStyle/>
          <a:p>
            <a:pPr marL="0" indent="0">
              <a:buNone/>
            </a:pPr>
            <a:r>
              <a:rPr lang="fr-CH" sz="2500" dirty="0"/>
              <a:t>Comptes 2024</a:t>
            </a:r>
          </a:p>
        </p:txBody>
      </p:sp>
      <p:sp>
        <p:nvSpPr>
          <p:cNvPr id="12" name="ZoneTexte 11">
            <a:extLst>
              <a:ext uri="{FF2B5EF4-FFF2-40B4-BE49-F238E27FC236}">
                <a16:creationId xmlns:a16="http://schemas.microsoft.com/office/drawing/2014/main" id="{AADB03A4-AFA5-5F19-F5CE-72B9EF9C2818}"/>
              </a:ext>
            </a:extLst>
          </p:cNvPr>
          <p:cNvSpPr txBox="1"/>
          <p:nvPr/>
        </p:nvSpPr>
        <p:spPr>
          <a:xfrm>
            <a:off x="1462482" y="3848399"/>
            <a:ext cx="6233650" cy="477054"/>
          </a:xfrm>
          <a:prstGeom prst="rect">
            <a:avLst/>
          </a:prstGeom>
          <a:noFill/>
        </p:spPr>
        <p:txBody>
          <a:bodyPr wrap="square">
            <a:spAutoFit/>
          </a:bodyPr>
          <a:lstStyle/>
          <a:p>
            <a:pPr marL="0" indent="0">
              <a:buNone/>
            </a:pPr>
            <a:r>
              <a:rPr lang="fr-CH" sz="2500" dirty="0"/>
              <a:t>Répartition du bénéfice</a:t>
            </a:r>
          </a:p>
        </p:txBody>
      </p:sp>
      <p:sp>
        <p:nvSpPr>
          <p:cNvPr id="14" name="ZoneTexte 13">
            <a:extLst>
              <a:ext uri="{FF2B5EF4-FFF2-40B4-BE49-F238E27FC236}">
                <a16:creationId xmlns:a16="http://schemas.microsoft.com/office/drawing/2014/main" id="{B12340BC-5878-A9E4-1458-A6B88B745F8E}"/>
              </a:ext>
            </a:extLst>
          </p:cNvPr>
          <p:cNvSpPr txBox="1"/>
          <p:nvPr/>
        </p:nvSpPr>
        <p:spPr>
          <a:xfrm>
            <a:off x="1531694" y="5113962"/>
            <a:ext cx="6233650" cy="477054"/>
          </a:xfrm>
          <a:prstGeom prst="rect">
            <a:avLst/>
          </a:prstGeom>
          <a:noFill/>
        </p:spPr>
        <p:txBody>
          <a:bodyPr wrap="square">
            <a:spAutoFit/>
          </a:bodyPr>
          <a:lstStyle/>
          <a:p>
            <a:pPr marL="0" indent="0">
              <a:buNone/>
            </a:pPr>
            <a:r>
              <a:rPr lang="fr-CH" sz="2500" dirty="0"/>
              <a:t>Rapport annuel 2024</a:t>
            </a:r>
          </a:p>
        </p:txBody>
      </p:sp>
      <p:sp>
        <p:nvSpPr>
          <p:cNvPr id="16" name="ZoneTexte 15">
            <a:extLst>
              <a:ext uri="{FF2B5EF4-FFF2-40B4-BE49-F238E27FC236}">
                <a16:creationId xmlns:a16="http://schemas.microsoft.com/office/drawing/2014/main" id="{67F363CB-F767-7E21-51F0-BCFA3B8C6EE1}"/>
              </a:ext>
            </a:extLst>
          </p:cNvPr>
          <p:cNvSpPr txBox="1"/>
          <p:nvPr/>
        </p:nvSpPr>
        <p:spPr>
          <a:xfrm>
            <a:off x="6810579" y="2318097"/>
            <a:ext cx="6233650" cy="1246495"/>
          </a:xfrm>
          <a:prstGeom prst="rect">
            <a:avLst/>
          </a:prstGeom>
          <a:noFill/>
        </p:spPr>
        <p:txBody>
          <a:bodyPr wrap="square">
            <a:spAutoFit/>
          </a:bodyPr>
          <a:lstStyle/>
          <a:p>
            <a:pPr marL="0" indent="0">
              <a:buNone/>
            </a:pPr>
            <a:r>
              <a:rPr lang="fr-CH" sz="2500" dirty="0"/>
              <a:t>Augmentation du taux de travail</a:t>
            </a:r>
          </a:p>
          <a:p>
            <a:pPr marL="0" indent="0">
              <a:buNone/>
            </a:pPr>
            <a:r>
              <a:rPr lang="fr-CH" sz="2500" dirty="0"/>
              <a:t>+10% des septembre 2025 du </a:t>
            </a:r>
          </a:p>
          <a:p>
            <a:pPr marL="0" indent="0">
              <a:buNone/>
            </a:pPr>
            <a:r>
              <a:rPr lang="fr-CH" sz="2500" dirty="0"/>
              <a:t>poste </a:t>
            </a:r>
            <a:r>
              <a:rPr lang="fr-CH" sz="2500" dirty="0" err="1"/>
              <a:t>chargé.e.x</a:t>
            </a:r>
            <a:r>
              <a:rPr lang="fr-CH" sz="2500" dirty="0"/>
              <a:t>. d’admin.</a:t>
            </a:r>
          </a:p>
        </p:txBody>
      </p:sp>
      <p:sp>
        <p:nvSpPr>
          <p:cNvPr id="21" name="Coche de type dingbat">
            <a:extLst>
              <a:ext uri="{FF2B5EF4-FFF2-40B4-BE49-F238E27FC236}">
                <a16:creationId xmlns:a16="http://schemas.microsoft.com/office/drawing/2014/main" id="{5B086C5B-361F-7E57-6C16-F144BA1228F3}"/>
              </a:ext>
            </a:extLst>
          </p:cNvPr>
          <p:cNvSpPr/>
          <p:nvPr/>
        </p:nvSpPr>
        <p:spPr>
          <a:xfrm>
            <a:off x="835556" y="3799763"/>
            <a:ext cx="356202" cy="484632"/>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0000"/>
          </a:solidFill>
          <a:ln w="12700">
            <a:miter lim="400000"/>
          </a:ln>
        </p:spPr>
        <p:txBody>
          <a:bodyPr lIns="45719" rIns="45719" anchor="ctr"/>
          <a:lstStyle/>
          <a:p>
            <a:endParaRPr/>
          </a:p>
        </p:txBody>
      </p:sp>
      <p:sp>
        <p:nvSpPr>
          <p:cNvPr id="22" name="Coche de type dingbat">
            <a:extLst>
              <a:ext uri="{FF2B5EF4-FFF2-40B4-BE49-F238E27FC236}">
                <a16:creationId xmlns:a16="http://schemas.microsoft.com/office/drawing/2014/main" id="{3C7E1BD4-5793-1571-B12C-2D350CFD5E9F}"/>
              </a:ext>
            </a:extLst>
          </p:cNvPr>
          <p:cNvSpPr/>
          <p:nvPr/>
        </p:nvSpPr>
        <p:spPr>
          <a:xfrm>
            <a:off x="6448096" y="2286517"/>
            <a:ext cx="356202" cy="484632"/>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0000"/>
          </a:solidFill>
          <a:ln w="12700">
            <a:miter lim="400000"/>
          </a:ln>
        </p:spPr>
        <p:txBody>
          <a:bodyPr lIns="45719" rIns="45719" anchor="ctr"/>
          <a:lstStyle/>
          <a:p>
            <a:endParaRPr/>
          </a:p>
        </p:txBody>
      </p:sp>
      <p:sp>
        <p:nvSpPr>
          <p:cNvPr id="23" name="Coche de type dingbat">
            <a:extLst>
              <a:ext uri="{FF2B5EF4-FFF2-40B4-BE49-F238E27FC236}">
                <a16:creationId xmlns:a16="http://schemas.microsoft.com/office/drawing/2014/main" id="{6E0B79D7-2426-9E08-C941-5A8E301309B7}"/>
              </a:ext>
            </a:extLst>
          </p:cNvPr>
          <p:cNvSpPr/>
          <p:nvPr/>
        </p:nvSpPr>
        <p:spPr>
          <a:xfrm>
            <a:off x="838080" y="2573606"/>
            <a:ext cx="356202" cy="484632"/>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0000"/>
          </a:solidFill>
          <a:ln w="12700">
            <a:miter lim="400000"/>
          </a:ln>
        </p:spPr>
        <p:txBody>
          <a:bodyPr lIns="45719" rIns="45719" anchor="ctr"/>
          <a:lstStyle/>
          <a:p>
            <a:endParaRPr/>
          </a:p>
        </p:txBody>
      </p:sp>
      <p:sp>
        <p:nvSpPr>
          <p:cNvPr id="25" name="Coche de type dingbat">
            <a:extLst>
              <a:ext uri="{FF2B5EF4-FFF2-40B4-BE49-F238E27FC236}">
                <a16:creationId xmlns:a16="http://schemas.microsoft.com/office/drawing/2014/main" id="{46AED4FA-4751-7A05-17FB-5F55669AE491}"/>
              </a:ext>
            </a:extLst>
          </p:cNvPr>
          <p:cNvSpPr/>
          <p:nvPr/>
        </p:nvSpPr>
        <p:spPr>
          <a:xfrm>
            <a:off x="907292" y="5011164"/>
            <a:ext cx="356202" cy="484632"/>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000000"/>
          </a:solidFill>
          <a:ln w="12700">
            <a:miter lim="400000"/>
          </a:ln>
        </p:spPr>
        <p:txBody>
          <a:bodyPr lIns="45719" rIns="45719" anchor="ctr"/>
          <a:lstStyle/>
          <a:p>
            <a:endParaRPr/>
          </a:p>
        </p:txBody>
      </p:sp>
    </p:spTree>
    <p:extLst>
      <p:ext uri="{BB962C8B-B14F-4D97-AF65-F5344CB8AC3E}">
        <p14:creationId xmlns:p14="http://schemas.microsoft.com/office/powerpoint/2010/main" val="3262035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rcRect r="-305" b="49153"/>
          <a:stretch/>
        </p:blipFill>
        <p:spPr>
          <a:xfrm>
            <a:off x="-107640" y="-405000"/>
            <a:ext cx="12407040" cy="7865280"/>
          </a:xfrm>
          <a:prstGeom prst="rect">
            <a:avLst/>
          </a:prstGeom>
          <a:ln w="0">
            <a:noFill/>
            <a:prstDash val="solid"/>
          </a:ln>
          <a:extLst>
            <a:ext uri="{53640926-AAD7-44D8-BBD7-CCE9431645EC}">
              <a14:shadowObscured xmlns:a14="http://schemas.microsoft.com/office/drawing/2010/main"/>
            </a:ext>
          </a:extLst>
        </p:spPr>
      </p:pic>
      <p:sp>
        <p:nvSpPr>
          <p:cNvPr id="3" name="Rectangle 2"/>
          <p:cNvSpPr/>
          <p:nvPr/>
        </p:nvSpPr>
        <p:spPr>
          <a:xfrm>
            <a:off x="8252280" y="345960"/>
            <a:ext cx="3565080" cy="1195560"/>
          </a:xfrm>
          <a:prstGeom prst="rect">
            <a:avLst/>
          </a:prstGeom>
          <a:noFill/>
          <a:ln w="0">
            <a:noFill/>
            <a:prstDash val="solid"/>
          </a:ln>
        </p:spPr>
        <p:txBody>
          <a:bodyPr lIns="90000" tIns="45000" rIns="90000" bIns="45000" anchor="ctr"/>
          <a:lstStyle/>
          <a:p>
            <a:pPr algn="ctr">
              <a:lnSpc>
                <a:spcPct val="90000"/>
              </a:lnSpc>
              <a:buNone/>
            </a:pPr>
            <a:r>
              <a:rPr sz="4400" b="0" strike="noStrike">
                <a:solidFill>
                  <a:srgbClr val="000000"/>
                </a:solidFill>
                <a:latin typeface="Aptos Display"/>
                <a:ea typeface="DejaVu Sans"/>
                <a:cs typeface="DejaVu Sans"/>
              </a:rPr>
              <a:t>7. Divers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rcRect l="76564" t="2172" b="86671"/>
          <a:stretch/>
        </p:blipFill>
        <p:spPr>
          <a:xfrm>
            <a:off x="0" y="0"/>
            <a:ext cx="12306600" cy="7042680"/>
          </a:xfrm>
          <a:prstGeom prst="rect">
            <a:avLst/>
          </a:prstGeom>
          <a:ln w="0">
            <a:noFill/>
            <a:prstDash val="solid"/>
          </a:ln>
          <a:extLst>
            <a:ext uri="{53640926-AAD7-44D8-BBD7-CCE9431645EC}">
              <a14:shadowObscured xmlns:a14="http://schemas.microsoft.com/office/drawing/2010/main"/>
            </a:ext>
          </a:extLst>
        </p:spPr>
      </p:pic>
      <p:sp>
        <p:nvSpPr>
          <p:cNvPr id="3" name="Rectangle 2"/>
          <p:cNvSpPr/>
          <p:nvPr/>
        </p:nvSpPr>
        <p:spPr>
          <a:xfrm>
            <a:off x="2838960" y="2855520"/>
            <a:ext cx="6513480" cy="1146240"/>
          </a:xfrm>
          <a:prstGeom prst="rect">
            <a:avLst/>
          </a:prstGeom>
          <a:noFill/>
          <a:ln w="0">
            <a:noFill/>
            <a:prstDash val="solid"/>
          </a:ln>
        </p:spPr>
        <p:txBody>
          <a:bodyPr lIns="90000" tIns="45000" rIns="90000" bIns="45000" anchor="ctr"/>
          <a:lstStyle/>
          <a:p>
            <a:pPr>
              <a:lnSpc>
                <a:spcPct val="90000"/>
              </a:lnSpc>
              <a:buNone/>
            </a:pPr>
            <a:r>
              <a:rPr sz="4400" b="0" strike="noStrike" dirty="0">
                <a:solidFill>
                  <a:srgbClr val="000000"/>
                </a:solidFill>
                <a:latin typeface="Aptos Display"/>
                <a:ea typeface="DejaVu Sans"/>
                <a:cs typeface="DejaVu Sans"/>
              </a:rPr>
              <a:t>Merci pour </a:t>
            </a:r>
            <a:r>
              <a:rPr sz="4400" b="0" strike="noStrike" dirty="0" err="1">
                <a:solidFill>
                  <a:srgbClr val="000000"/>
                </a:solidFill>
                <a:latin typeface="Aptos Display"/>
                <a:ea typeface="DejaVu Sans"/>
                <a:cs typeface="DejaVu Sans"/>
              </a:rPr>
              <a:t>votre</a:t>
            </a:r>
            <a:r>
              <a:rPr sz="4400" b="0" strike="noStrike" dirty="0">
                <a:solidFill>
                  <a:srgbClr val="000000"/>
                </a:solidFill>
                <a:latin typeface="Aptos Display"/>
                <a:ea typeface="DejaVu Sans"/>
                <a:cs typeface="DejaVu Sans"/>
              </a:rPr>
              <a:t> </a:t>
            </a:r>
            <a:r>
              <a:rPr sz="4400" b="0" strike="noStrike" dirty="0" err="1">
                <a:solidFill>
                  <a:srgbClr val="000000"/>
                </a:solidFill>
                <a:latin typeface="Aptos Display"/>
                <a:ea typeface="DejaVu Sans"/>
                <a:cs typeface="DejaVu Sans"/>
              </a:rPr>
              <a:t>présence</a:t>
            </a:r>
            <a:r>
              <a:rPr lang="fr-CH" sz="4400" dirty="0">
                <a:latin typeface="Aptos Display"/>
                <a:ea typeface="DejaVu Sans"/>
                <a:cs typeface="DejaVu Sans"/>
              </a:rPr>
              <a:t>.</a:t>
            </a:r>
          </a:p>
          <a:p>
            <a:pPr>
              <a:lnSpc>
                <a:spcPct val="90000"/>
              </a:lnSpc>
              <a:buNone/>
            </a:pPr>
            <a:endParaRPr lang="fr-CH" sz="4400" b="0" strike="noStrike" dirty="0">
              <a:solidFill>
                <a:srgbClr val="000000"/>
              </a:solidFill>
              <a:latin typeface="Aptos Display"/>
              <a:ea typeface="DejaVu Sans"/>
              <a:cs typeface="DejaVu Sans"/>
            </a:endParaRPr>
          </a:p>
          <a:p>
            <a:pPr algn="ctr">
              <a:lnSpc>
                <a:spcPct val="90000"/>
              </a:lnSpc>
              <a:buNone/>
            </a:pPr>
            <a:r>
              <a:rPr lang="fr-CH" sz="4400" b="0" strike="noStrike" dirty="0">
                <a:solidFill>
                  <a:srgbClr val="000000"/>
                </a:solidFill>
                <a:latin typeface="Aptos Display"/>
                <a:ea typeface="DejaVu Sans"/>
                <a:cs typeface="DejaVu Sans"/>
              </a:rPr>
              <a:t>Restez pour l’apéro!</a:t>
            </a:r>
            <a:endParaRPr sz="4400" b="0" strike="noStrike" dirty="0">
              <a:solidFill>
                <a:srgbClr val="000000"/>
              </a:solidFill>
              <a:latin typeface="Aptos Display"/>
              <a:ea typeface="DejaVu Sans"/>
              <a:cs typeface="DejaVu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rcRect l="76564" t="2172" b="86671"/>
          <a:stretch/>
        </p:blipFill>
        <p:spPr>
          <a:xfrm>
            <a:off x="0" y="0"/>
            <a:ext cx="12306600" cy="7042680"/>
          </a:xfrm>
          <a:prstGeom prst="rect">
            <a:avLst/>
          </a:prstGeom>
          <a:ln w="0">
            <a:noFill/>
            <a:prstDash val="solid"/>
          </a:ln>
          <a:extLst>
            <a:ext uri="{53640926-AAD7-44D8-BBD7-CCE9431645EC}">
              <a14:shadowObscured xmlns:a14="http://schemas.microsoft.com/office/drawing/2010/main"/>
            </a:ext>
          </a:extLst>
        </p:spPr>
      </p:pic>
      <p:sp>
        <p:nvSpPr>
          <p:cNvPr id="3" name="Rectangle 2"/>
          <p:cNvSpPr/>
          <p:nvPr/>
        </p:nvSpPr>
        <p:spPr>
          <a:xfrm>
            <a:off x="838080" y="365040"/>
            <a:ext cx="10514880" cy="1324800"/>
          </a:xfrm>
          <a:prstGeom prst="rect">
            <a:avLst/>
          </a:prstGeom>
          <a:noFill/>
          <a:ln w="0">
            <a:noFill/>
            <a:prstDash val="solid"/>
          </a:ln>
        </p:spPr>
        <p:txBody>
          <a:bodyPr lIns="90000" tIns="45000" rIns="90000" bIns="45000" anchor="ctr"/>
          <a:lstStyle/>
          <a:p>
            <a:pPr>
              <a:lnSpc>
                <a:spcPct val="90000"/>
              </a:lnSpc>
              <a:buNone/>
            </a:pPr>
            <a:r>
              <a:rPr sz="4400" b="0" strike="noStrike" dirty="0">
                <a:solidFill>
                  <a:srgbClr val="000000"/>
                </a:solidFill>
                <a:latin typeface="Aptos Display"/>
                <a:ea typeface="DejaVu Sans"/>
                <a:cs typeface="DejaVu Sans"/>
              </a:rPr>
              <a:t>3. </a:t>
            </a:r>
            <a:r>
              <a:rPr sz="4400" b="0" strike="noStrike" dirty="0" err="1">
                <a:solidFill>
                  <a:srgbClr val="000000"/>
                </a:solidFill>
                <a:latin typeface="Aptos Display"/>
                <a:ea typeface="DejaVu Sans"/>
                <a:cs typeface="DejaVu Sans"/>
              </a:rPr>
              <a:t>Infos</a:t>
            </a:r>
            <a:r>
              <a:rPr sz="4400" b="0" strike="noStrike" dirty="0">
                <a:solidFill>
                  <a:srgbClr val="000000"/>
                </a:solidFill>
                <a:latin typeface="Aptos Display"/>
                <a:ea typeface="DejaVu Sans"/>
                <a:cs typeface="DejaVu Sans"/>
              </a:rPr>
              <a:t> de </a:t>
            </a:r>
            <a:r>
              <a:rPr sz="4400" b="0" strike="noStrike" dirty="0" err="1">
                <a:solidFill>
                  <a:srgbClr val="000000"/>
                </a:solidFill>
                <a:latin typeface="Aptos Display"/>
                <a:ea typeface="DejaVu Sans"/>
                <a:cs typeface="DejaVu Sans"/>
              </a:rPr>
              <a:t>l’ET</a:t>
            </a:r>
            <a:r>
              <a:rPr sz="4400" b="0" strike="noStrike" dirty="0">
                <a:solidFill>
                  <a:srgbClr val="000000"/>
                </a:solidFill>
                <a:latin typeface="Aptos Display"/>
                <a:ea typeface="DejaVu Sans"/>
                <a:cs typeface="DejaVu Sans"/>
              </a:rPr>
              <a:t> et du CA</a:t>
            </a:r>
            <a:br>
              <a:rPr dirty="0">
                <a:latin typeface="Aptos Display"/>
                <a:ea typeface="DejaVu Sans"/>
                <a:cs typeface="DejaVu Sans"/>
              </a:rPr>
            </a:br>
            <a:endParaRPr dirty="0">
              <a:latin typeface="Aptos Display"/>
              <a:ea typeface="DejaVu Sans"/>
              <a:cs typeface="DejaVu Sans"/>
            </a:endParaRPr>
          </a:p>
        </p:txBody>
      </p:sp>
      <p:sp>
        <p:nvSpPr>
          <p:cNvPr id="4" name="Rectangle 3"/>
          <p:cNvSpPr/>
          <p:nvPr/>
        </p:nvSpPr>
        <p:spPr>
          <a:xfrm>
            <a:off x="64323" y="1457002"/>
            <a:ext cx="11731437" cy="5285776"/>
          </a:xfrm>
          <a:prstGeom prst="rect">
            <a:avLst/>
          </a:prstGeom>
          <a:noFill/>
          <a:ln w="0">
            <a:noFill/>
            <a:prstDash val="solid"/>
          </a:ln>
        </p:spPr>
        <p:txBody>
          <a:bodyPr lIns="90000" tIns="45000" rIns="90000" bIns="45000" anchor="t"/>
          <a:lstStyle/>
          <a:p>
            <a:pPr marL="285750" indent="-285750">
              <a:lnSpc>
                <a:spcPct val="90000"/>
              </a:lnSpc>
              <a:spcBef>
                <a:spcPts val="1001"/>
              </a:spcBef>
              <a:buClr>
                <a:srgbClr val="000000"/>
              </a:buClr>
              <a:buSzPts val="3200"/>
              <a:buFont typeface="Arial"/>
              <a:buChar char="•"/>
            </a:pPr>
            <a:r>
              <a:rPr sz="2800" dirty="0">
                <a:solidFill>
                  <a:srgbClr val="000000"/>
                </a:solidFill>
                <a:latin typeface="Aptos" panose="020B0004020202020204" pitchFamily="34" charset="0"/>
                <a:ea typeface="DejaVu Sans"/>
              </a:rPr>
              <a:t>Point RH et </a:t>
            </a:r>
            <a:r>
              <a:rPr sz="2800" dirty="0" err="1">
                <a:solidFill>
                  <a:srgbClr val="000000"/>
                </a:solidFill>
                <a:latin typeface="Aptos" panose="020B0004020202020204" pitchFamily="34" charset="0"/>
                <a:ea typeface="DejaVu Sans"/>
              </a:rPr>
              <a:t>réorganisation</a:t>
            </a:r>
            <a:r>
              <a:rPr sz="2800" dirty="0">
                <a:solidFill>
                  <a:srgbClr val="000000"/>
                </a:solidFill>
                <a:latin typeface="Aptos" panose="020B0004020202020204" pitchFamily="34" charset="0"/>
                <a:ea typeface="DejaVu Sans"/>
              </a:rPr>
              <a:t> du </a:t>
            </a:r>
            <a:r>
              <a:rPr sz="2800" dirty="0" err="1">
                <a:solidFill>
                  <a:srgbClr val="000000"/>
                </a:solidFill>
                <a:latin typeface="Aptos" panose="020B0004020202020204" pitchFamily="34" charset="0"/>
                <a:ea typeface="DejaVu Sans"/>
              </a:rPr>
              <a:t>pôle</a:t>
            </a:r>
            <a:r>
              <a:rPr sz="2800" dirty="0">
                <a:solidFill>
                  <a:srgbClr val="000000"/>
                </a:solidFill>
                <a:latin typeface="Aptos" panose="020B0004020202020204" pitchFamily="34" charset="0"/>
                <a:ea typeface="DejaVu Sans"/>
              </a:rPr>
              <a:t> admin.</a:t>
            </a:r>
          </a:p>
          <a:p>
            <a:pPr marL="571500" lvl="1" indent="-285750">
              <a:lnSpc>
                <a:spcPct val="90000"/>
              </a:lnSpc>
              <a:spcBef>
                <a:spcPts val="1001"/>
              </a:spcBef>
              <a:buClr>
                <a:srgbClr val="000000"/>
              </a:buClr>
              <a:buSzPts val="3200"/>
              <a:buFont typeface="Arial"/>
              <a:buChar char="○"/>
            </a:pPr>
            <a:r>
              <a:rPr sz="2800" dirty="0" err="1">
                <a:solidFill>
                  <a:srgbClr val="000000"/>
                </a:solidFill>
                <a:latin typeface="Aptos" panose="020B0004020202020204" pitchFamily="34" charset="0"/>
                <a:ea typeface="DejaVu Sans"/>
              </a:rPr>
              <a:t>Départ</a:t>
            </a:r>
            <a:r>
              <a:rPr sz="2800" dirty="0">
                <a:solidFill>
                  <a:srgbClr val="000000"/>
                </a:solidFill>
                <a:latin typeface="Aptos" panose="020B0004020202020204" pitchFamily="34" charset="0"/>
                <a:ea typeface="DejaVu Sans"/>
              </a:rPr>
              <a:t> (Seb) et </a:t>
            </a:r>
            <a:r>
              <a:rPr sz="2800" dirty="0" err="1">
                <a:solidFill>
                  <a:srgbClr val="000000"/>
                </a:solidFill>
                <a:latin typeface="Aptos" panose="020B0004020202020204" pitchFamily="34" charset="0"/>
                <a:ea typeface="DejaVu Sans"/>
              </a:rPr>
              <a:t>arrivées</a:t>
            </a:r>
            <a:r>
              <a:rPr sz="2800" dirty="0">
                <a:solidFill>
                  <a:srgbClr val="000000"/>
                </a:solidFill>
                <a:latin typeface="Aptos" panose="020B0004020202020204" pitchFamily="34" charset="0"/>
                <a:ea typeface="DejaVu Sans"/>
              </a:rPr>
              <a:t> au sein de </a:t>
            </a:r>
            <a:r>
              <a:rPr sz="2800" dirty="0" err="1">
                <a:solidFill>
                  <a:srgbClr val="000000"/>
                </a:solidFill>
                <a:latin typeface="Aptos" panose="020B0004020202020204" pitchFamily="34" charset="0"/>
                <a:ea typeface="DejaVu Sans"/>
              </a:rPr>
              <a:t>l’ET</a:t>
            </a:r>
            <a:r>
              <a:rPr sz="2800" dirty="0">
                <a:solidFill>
                  <a:srgbClr val="000000"/>
                </a:solidFill>
                <a:latin typeface="Aptos" panose="020B0004020202020204" pitchFamily="34" charset="0"/>
                <a:ea typeface="DejaVu Sans"/>
              </a:rPr>
              <a:t> (Seif, </a:t>
            </a:r>
            <a:r>
              <a:rPr sz="2800" dirty="0" err="1">
                <a:solidFill>
                  <a:srgbClr val="000000"/>
                </a:solidFill>
                <a:latin typeface="Aptos" panose="020B0004020202020204" pitchFamily="34" charset="0"/>
                <a:ea typeface="DejaVu Sans"/>
              </a:rPr>
              <a:t>Leïla</a:t>
            </a:r>
            <a:r>
              <a:rPr sz="2800" dirty="0">
                <a:solidFill>
                  <a:srgbClr val="000000"/>
                </a:solidFill>
                <a:latin typeface="Aptos" panose="020B0004020202020204" pitchFamily="34" charset="0"/>
                <a:ea typeface="DejaVu Sans"/>
              </a:rPr>
              <a:t>, Marco)</a:t>
            </a:r>
          </a:p>
          <a:p>
            <a:pPr marL="571500" lvl="1" indent="-285750">
              <a:lnSpc>
                <a:spcPct val="90000"/>
              </a:lnSpc>
              <a:spcBef>
                <a:spcPts val="1001"/>
              </a:spcBef>
              <a:buClr>
                <a:srgbClr val="000000"/>
              </a:buClr>
              <a:buSzPts val="3200"/>
              <a:buFont typeface="Arial"/>
              <a:buChar char="○"/>
            </a:pPr>
            <a:r>
              <a:rPr sz="2800" dirty="0" err="1">
                <a:solidFill>
                  <a:srgbClr val="000000"/>
                </a:solidFill>
                <a:latin typeface="Aptos" panose="020B0004020202020204" pitchFamily="34" charset="0"/>
                <a:ea typeface="DejaVu Sans"/>
              </a:rPr>
              <a:t>Réorganisation</a:t>
            </a:r>
            <a:r>
              <a:rPr sz="2800" dirty="0">
                <a:solidFill>
                  <a:srgbClr val="000000"/>
                </a:solidFill>
                <a:latin typeface="Aptos" panose="020B0004020202020204" pitchFamily="34" charset="0"/>
                <a:ea typeface="DejaVu Sans"/>
              </a:rPr>
              <a:t> du </a:t>
            </a:r>
            <a:r>
              <a:rPr sz="2800" dirty="0" err="1">
                <a:solidFill>
                  <a:srgbClr val="000000"/>
                </a:solidFill>
                <a:latin typeface="Aptos" panose="020B0004020202020204" pitchFamily="34" charset="0"/>
                <a:ea typeface="DejaVu Sans"/>
              </a:rPr>
              <a:t>pôle</a:t>
            </a:r>
            <a:r>
              <a:rPr sz="2800" dirty="0">
                <a:solidFill>
                  <a:srgbClr val="000000"/>
                </a:solidFill>
                <a:latin typeface="Aptos" panose="020B0004020202020204" pitchFamily="34" charset="0"/>
                <a:ea typeface="DejaVu Sans"/>
              </a:rPr>
              <a:t> admin </a:t>
            </a:r>
          </a:p>
          <a:p>
            <a:pPr marL="857250" lvl="2" indent="-285750">
              <a:lnSpc>
                <a:spcPct val="90000"/>
              </a:lnSpc>
              <a:spcBef>
                <a:spcPts val="1001"/>
              </a:spcBef>
              <a:buClr>
                <a:srgbClr val="000000"/>
              </a:buClr>
              <a:buSzPts val="3200"/>
              <a:buFont typeface="Arial"/>
              <a:buChar char="■"/>
            </a:pPr>
            <a:r>
              <a:rPr sz="2800" dirty="0">
                <a:solidFill>
                  <a:srgbClr val="000000"/>
                </a:solidFill>
                <a:latin typeface="Aptos" panose="020B0004020202020204" pitchFamily="34" charset="0"/>
                <a:ea typeface="DejaVu Sans"/>
              </a:rPr>
              <a:t>gestion locative : </a:t>
            </a:r>
            <a:r>
              <a:rPr sz="2800" u="sng" dirty="0">
                <a:solidFill>
                  <a:srgbClr val="0F7BE9"/>
                </a:solidFill>
                <a:latin typeface="Aptos" panose="020B0004020202020204" pitchFamily="34" charset="0"/>
                <a:ea typeface="DejaVu Sans"/>
                <a:hlinkClick r:id="rId4">
                  <a:extLst>
                    <a:ext uri="{A12FA001-AC4F-418D-AE19-62706E023703}">
                      <ahyp:hlinkClr xmlns:ahyp="http://schemas.microsoft.com/office/drawing/2018/hyperlinkcolor" val="tx"/>
                    </a:ext>
                  </a:extLst>
                </a:hlinkClick>
              </a:rPr>
              <a:t>leila@cigue.ch</a:t>
            </a:r>
            <a:r>
              <a:rPr sz="2800" dirty="0">
                <a:solidFill>
                  <a:srgbClr val="000000"/>
                </a:solidFill>
                <a:latin typeface="Aptos" panose="020B0004020202020204" pitchFamily="34" charset="0"/>
                <a:ea typeface="DejaVu Sans"/>
              </a:rPr>
              <a:t> </a:t>
            </a:r>
          </a:p>
          <a:p>
            <a:pPr marL="857250" lvl="2" indent="-285750">
              <a:lnSpc>
                <a:spcPct val="90000"/>
              </a:lnSpc>
              <a:spcBef>
                <a:spcPts val="1001"/>
              </a:spcBef>
              <a:buClr>
                <a:srgbClr val="000000"/>
              </a:buClr>
              <a:buSzPts val="3200"/>
              <a:buFont typeface="Arial"/>
              <a:buChar char="■"/>
            </a:pPr>
            <a:r>
              <a:rPr sz="2800" dirty="0" err="1">
                <a:solidFill>
                  <a:srgbClr val="000000"/>
                </a:solidFill>
                <a:latin typeface="Aptos" panose="020B0004020202020204" pitchFamily="34" charset="0"/>
                <a:ea typeface="DejaVu Sans"/>
              </a:rPr>
              <a:t>annonces</a:t>
            </a:r>
            <a:r>
              <a:rPr sz="2800" dirty="0">
                <a:solidFill>
                  <a:srgbClr val="000000"/>
                </a:solidFill>
                <a:latin typeface="Aptos" panose="020B0004020202020204" pitchFamily="34" charset="0"/>
                <a:ea typeface="DejaVu Sans"/>
              </a:rPr>
              <a:t> des </a:t>
            </a:r>
            <a:r>
              <a:rPr sz="2800" dirty="0" err="1">
                <a:solidFill>
                  <a:srgbClr val="000000"/>
                </a:solidFill>
                <a:latin typeface="Aptos" panose="020B0004020202020204" pitchFamily="34" charset="0"/>
                <a:ea typeface="DejaVu Sans"/>
              </a:rPr>
              <a:t>départs</a:t>
            </a:r>
            <a:r>
              <a:rPr sz="2800" dirty="0">
                <a:solidFill>
                  <a:srgbClr val="000000"/>
                </a:solidFill>
                <a:latin typeface="Aptos" panose="020B0004020202020204" pitchFamily="34" charset="0"/>
                <a:ea typeface="DejaVu Sans"/>
              </a:rPr>
              <a:t>:  </a:t>
            </a:r>
            <a:r>
              <a:rPr sz="2800" u="sng" dirty="0">
                <a:solidFill>
                  <a:srgbClr val="0F7BE9"/>
                </a:solidFill>
                <a:latin typeface="Aptos" panose="020B0004020202020204" pitchFamily="34" charset="0"/>
                <a:ea typeface="DejaVu Sans"/>
                <a:hlinkClick r:id="rId5">
                  <a:extLst>
                    <a:ext uri="{A12FA001-AC4F-418D-AE19-62706E023703}">
                      <ahyp:hlinkClr xmlns:ahyp="http://schemas.microsoft.com/office/drawing/2018/hyperlinkcolor" val="tx"/>
                    </a:ext>
                  </a:extLst>
                </a:hlinkClick>
              </a:rPr>
              <a:t>info@cigue.ch</a:t>
            </a:r>
            <a:r>
              <a:rPr sz="2800" dirty="0">
                <a:latin typeface="Aptos" panose="020B0004020202020204" pitchFamily="34" charset="0"/>
                <a:ea typeface="DejaVu Sans"/>
              </a:rPr>
              <a:t> </a:t>
            </a:r>
          </a:p>
          <a:p>
            <a:pPr marL="857250" lvl="2" indent="-285750">
              <a:lnSpc>
                <a:spcPct val="90000"/>
              </a:lnSpc>
              <a:spcBef>
                <a:spcPts val="1001"/>
              </a:spcBef>
              <a:buSzPts val="3200"/>
              <a:buFont typeface="Arial"/>
              <a:buChar char="■"/>
            </a:pPr>
            <a:r>
              <a:rPr sz="2800" dirty="0" err="1">
                <a:latin typeface="Aptos" panose="020B0004020202020204" pitchFamily="34" charset="0"/>
                <a:ea typeface="DejaVu Sans"/>
              </a:rPr>
              <a:t>comptabilité</a:t>
            </a:r>
            <a:r>
              <a:rPr sz="2800" dirty="0">
                <a:latin typeface="Aptos" panose="020B0004020202020204" pitchFamily="34" charset="0"/>
                <a:ea typeface="DejaVu Sans"/>
              </a:rPr>
              <a:t> : </a:t>
            </a:r>
            <a:r>
              <a:rPr sz="2800" u="sng" dirty="0">
                <a:solidFill>
                  <a:srgbClr val="0F7BE9"/>
                </a:solidFill>
                <a:latin typeface="Aptos" panose="020B0004020202020204" pitchFamily="34" charset="0"/>
                <a:ea typeface="DejaVu Sans"/>
                <a:hlinkClick r:id="rId6">
                  <a:extLst>
                    <a:ext uri="{A12FA001-AC4F-418D-AE19-62706E023703}">
                      <ahyp:hlinkClr xmlns:ahyp="http://schemas.microsoft.com/office/drawing/2018/hyperlinkcolor" val="tx"/>
                    </a:ext>
                  </a:extLst>
                </a:hlinkClick>
              </a:rPr>
              <a:t>euredice@cigue.ch</a:t>
            </a:r>
            <a:r>
              <a:rPr sz="2800" dirty="0">
                <a:latin typeface="Aptos" panose="020B0004020202020204" pitchFamily="34" charset="0"/>
                <a:ea typeface="DejaVu Sans"/>
              </a:rPr>
              <a:t> </a:t>
            </a:r>
          </a:p>
          <a:p>
            <a:pPr marL="857250" lvl="2" indent="-285750">
              <a:lnSpc>
                <a:spcPct val="90000"/>
              </a:lnSpc>
              <a:spcBef>
                <a:spcPts val="1001"/>
              </a:spcBef>
              <a:buSzPts val="3200"/>
              <a:buFont typeface="Arial"/>
              <a:buChar char="■"/>
            </a:pPr>
            <a:r>
              <a:rPr sz="2800" dirty="0">
                <a:latin typeface="Aptos" panose="020B0004020202020204" pitchFamily="34" charset="0"/>
                <a:ea typeface="DejaVu Sans"/>
              </a:rPr>
              <a:t>administration </a:t>
            </a:r>
            <a:r>
              <a:rPr sz="2800" dirty="0" err="1">
                <a:latin typeface="Aptos" panose="020B0004020202020204" pitchFamily="34" charset="0"/>
                <a:ea typeface="DejaVu Sans"/>
              </a:rPr>
              <a:t>générale</a:t>
            </a:r>
            <a:r>
              <a:rPr sz="2800" dirty="0">
                <a:latin typeface="Aptos" panose="020B0004020202020204" pitchFamily="34" charset="0"/>
                <a:ea typeface="DejaVu Sans"/>
              </a:rPr>
              <a:t>: </a:t>
            </a:r>
            <a:r>
              <a:rPr sz="2800" u="sng" dirty="0">
                <a:solidFill>
                  <a:srgbClr val="0F7BE9"/>
                </a:solidFill>
                <a:latin typeface="Aptos" panose="020B0004020202020204" pitchFamily="34" charset="0"/>
                <a:ea typeface="DejaVu Sans"/>
                <a:hlinkClick r:id="rId7">
                  <a:extLst>
                    <a:ext uri="{A12FA001-AC4F-418D-AE19-62706E023703}">
                      <ahyp:hlinkClr xmlns:ahyp="http://schemas.microsoft.com/office/drawing/2018/hyperlinkcolor" val="tx"/>
                    </a:ext>
                  </a:extLst>
                </a:hlinkClick>
              </a:rPr>
              <a:t>admin@cigue.ch</a:t>
            </a:r>
            <a:r>
              <a:rPr sz="2800" dirty="0">
                <a:latin typeface="Aptos" panose="020B0004020202020204" pitchFamily="34" charset="0"/>
                <a:ea typeface="DejaVu Sans"/>
              </a:rPr>
              <a:t>  </a:t>
            </a:r>
            <a:endParaRPr lang="fr-CH" sz="2800" dirty="0">
              <a:latin typeface="Aptos" panose="020B0004020202020204" pitchFamily="34" charset="0"/>
              <a:ea typeface="DejaVu Sans"/>
            </a:endParaRPr>
          </a:p>
          <a:p>
            <a:pPr marL="857250" lvl="2" indent="-285750">
              <a:lnSpc>
                <a:spcPct val="90000"/>
              </a:lnSpc>
              <a:spcBef>
                <a:spcPts val="1001"/>
              </a:spcBef>
              <a:buSzPts val="3200"/>
              <a:buFont typeface="Arial"/>
              <a:buChar char="■"/>
            </a:pPr>
            <a:endParaRPr sz="2800" dirty="0">
              <a:latin typeface="Aptos" panose="020B0004020202020204" pitchFamily="34" charset="0"/>
              <a:ea typeface="DejaVu Sans"/>
            </a:endParaRPr>
          </a:p>
          <a:p>
            <a:pPr marL="571500" lvl="1" indent="-285750" algn="just">
              <a:lnSpc>
                <a:spcPct val="90000"/>
              </a:lnSpc>
              <a:spcBef>
                <a:spcPts val="1001"/>
              </a:spcBef>
              <a:buSzPts val="3200"/>
              <a:buFont typeface="Arial"/>
              <a:buChar char="○"/>
            </a:pPr>
            <a:r>
              <a:rPr sz="2800" dirty="0">
                <a:latin typeface="Aptos" panose="020B0004020202020204" pitchFamily="34" charset="0"/>
                <a:ea typeface="DejaVu Sans"/>
              </a:rPr>
              <a:t>Retard dans le </a:t>
            </a:r>
            <a:r>
              <a:rPr sz="2800" dirty="0" err="1">
                <a:latin typeface="Aptos" panose="020B0004020202020204" pitchFamily="34" charset="0"/>
                <a:ea typeface="DejaVu Sans"/>
              </a:rPr>
              <a:t>traitement</a:t>
            </a:r>
            <a:r>
              <a:rPr sz="2800" dirty="0">
                <a:latin typeface="Aptos" panose="020B0004020202020204" pitchFamily="34" charset="0"/>
                <a:ea typeface="DejaVu Sans"/>
              </a:rPr>
              <a:t> des </a:t>
            </a:r>
            <a:r>
              <a:rPr sz="2800" dirty="0" err="1">
                <a:latin typeface="Aptos" panose="020B0004020202020204" pitchFamily="34" charset="0"/>
                <a:ea typeface="DejaVu Sans"/>
              </a:rPr>
              <a:t>remboursements</a:t>
            </a:r>
            <a:r>
              <a:rPr sz="2800" dirty="0">
                <a:latin typeface="Aptos" panose="020B0004020202020204" pitchFamily="34" charset="0"/>
                <a:ea typeface="DejaVu Sans"/>
              </a:rPr>
              <a:t> et la </a:t>
            </a:r>
            <a:r>
              <a:rPr sz="2800" dirty="0" err="1">
                <a:latin typeface="Aptos" panose="020B0004020202020204" pitchFamily="34" charset="0"/>
                <a:ea typeface="DejaVu Sans"/>
              </a:rPr>
              <a:t>facturation</a:t>
            </a:r>
            <a:r>
              <a:rPr sz="2800" dirty="0">
                <a:latin typeface="Aptos" panose="020B0004020202020204" pitchFamily="34" charset="0"/>
                <a:ea typeface="DejaVu Sans"/>
              </a:rPr>
              <a:t> des </a:t>
            </a:r>
            <a:r>
              <a:rPr sz="2800" dirty="0" err="1">
                <a:latin typeface="Aptos" panose="020B0004020202020204" pitchFamily="34" charset="0"/>
                <a:ea typeface="DejaVu Sans"/>
              </a:rPr>
              <a:t>cotisations</a:t>
            </a:r>
            <a:r>
              <a:rPr sz="2800" dirty="0">
                <a:latin typeface="Aptos" panose="020B0004020202020204" pitchFamily="34" charset="0"/>
                <a:ea typeface="DejaVu Sans"/>
              </a:rPr>
              <a:t> </a:t>
            </a:r>
            <a:r>
              <a:rPr sz="2800" dirty="0" err="1">
                <a:latin typeface="Aptos" panose="020B0004020202020204" pitchFamily="34" charset="0"/>
                <a:ea typeface="DejaVu Sans"/>
              </a:rPr>
              <a:t>annuelles</a:t>
            </a:r>
            <a:r>
              <a:rPr sz="2800" dirty="0">
                <a:latin typeface="Aptos" panose="020B0004020202020204" pitchFamily="34" charset="0"/>
                <a:ea typeface="DejaVu Sans"/>
              </a:rPr>
              <a:t> 2025 + ass. RC</a:t>
            </a:r>
          </a:p>
          <a:p>
            <a:pPr>
              <a:lnSpc>
                <a:spcPct val="90000"/>
              </a:lnSpc>
              <a:spcBef>
                <a:spcPts val="1001"/>
              </a:spcBef>
              <a:buNone/>
            </a:pPr>
            <a:endParaRPr sz="3200" dirty="0">
              <a:latin typeface="Arial"/>
              <a:ea typeface="DejaVu Sans"/>
              <a:cs typeface="Arial"/>
            </a:endParaRPr>
          </a:p>
          <a:p>
            <a:pPr marL="285750" indent="0">
              <a:lnSpc>
                <a:spcPct val="90000"/>
              </a:lnSpc>
              <a:spcBef>
                <a:spcPts val="1001"/>
              </a:spcBef>
              <a:buNone/>
            </a:pPr>
            <a:r>
              <a:rPr sz="3200" b="0" i="0" u="none" strike="noStrike" baseline="0" dirty="0">
                <a:solidFill>
                  <a:srgbClr val="000000"/>
                </a:solidFill>
                <a:latin typeface="Arial"/>
                <a:ea typeface="DejaVu Sans"/>
                <a:cs typeface="Arial"/>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rcRect l="76564" t="2172" b="86671"/>
          <a:stretch/>
        </p:blipFill>
        <p:spPr>
          <a:xfrm>
            <a:off x="-57300" y="100584"/>
            <a:ext cx="12306600" cy="7042680"/>
          </a:xfrm>
          <a:prstGeom prst="rect">
            <a:avLst/>
          </a:prstGeom>
          <a:ln w="0">
            <a:noFill/>
            <a:prstDash val="solid"/>
          </a:ln>
          <a:extLst>
            <a:ext uri="{53640926-AAD7-44D8-BBD7-CCE9431645EC}">
              <a14:shadowObscured xmlns:a14="http://schemas.microsoft.com/office/drawing/2010/main"/>
            </a:ext>
          </a:extLst>
        </p:spPr>
      </p:pic>
      <p:sp>
        <p:nvSpPr>
          <p:cNvPr id="3" name="Rectangle 2"/>
          <p:cNvSpPr/>
          <p:nvPr/>
        </p:nvSpPr>
        <p:spPr>
          <a:xfrm>
            <a:off x="84454" y="365040"/>
            <a:ext cx="10514880" cy="1324800"/>
          </a:xfrm>
          <a:prstGeom prst="rect">
            <a:avLst/>
          </a:prstGeom>
          <a:noFill/>
          <a:ln w="0">
            <a:noFill/>
            <a:prstDash val="solid"/>
          </a:ln>
        </p:spPr>
        <p:txBody>
          <a:bodyPr lIns="90000" tIns="45000" rIns="90000" bIns="45000" anchor="ctr"/>
          <a:lstStyle/>
          <a:p>
            <a:pPr>
              <a:lnSpc>
                <a:spcPct val="90000"/>
              </a:lnSpc>
              <a:buNone/>
            </a:pPr>
            <a:r>
              <a:rPr sz="4400" b="0" strike="noStrike" dirty="0">
                <a:solidFill>
                  <a:srgbClr val="000000"/>
                </a:solidFill>
                <a:latin typeface="Aptos Display"/>
                <a:ea typeface="DejaVu Sans"/>
                <a:cs typeface="DejaVu Sans"/>
              </a:rPr>
              <a:t>3. </a:t>
            </a:r>
            <a:r>
              <a:rPr sz="4400" b="0" strike="noStrike" dirty="0" err="1">
                <a:solidFill>
                  <a:srgbClr val="000000"/>
                </a:solidFill>
                <a:latin typeface="Aptos Display"/>
                <a:ea typeface="DejaVu Sans"/>
                <a:cs typeface="DejaVu Sans"/>
              </a:rPr>
              <a:t>Infos</a:t>
            </a:r>
            <a:r>
              <a:rPr sz="4400" b="0" strike="noStrike" dirty="0">
                <a:solidFill>
                  <a:srgbClr val="000000"/>
                </a:solidFill>
                <a:latin typeface="Aptos Display"/>
                <a:ea typeface="DejaVu Sans"/>
                <a:cs typeface="DejaVu Sans"/>
              </a:rPr>
              <a:t> de </a:t>
            </a:r>
            <a:r>
              <a:rPr sz="4400" b="0" strike="noStrike" dirty="0" err="1">
                <a:solidFill>
                  <a:srgbClr val="000000"/>
                </a:solidFill>
                <a:latin typeface="Aptos Display"/>
                <a:ea typeface="DejaVu Sans"/>
                <a:cs typeface="DejaVu Sans"/>
              </a:rPr>
              <a:t>l’ET</a:t>
            </a:r>
            <a:r>
              <a:rPr sz="4400" b="0" strike="noStrike" dirty="0">
                <a:solidFill>
                  <a:srgbClr val="000000"/>
                </a:solidFill>
                <a:latin typeface="Aptos Display"/>
                <a:ea typeface="DejaVu Sans"/>
                <a:cs typeface="DejaVu Sans"/>
              </a:rPr>
              <a:t> et du CA</a:t>
            </a:r>
            <a:endParaRPr lang="fr-CH" sz="4400" b="0" strike="noStrike" dirty="0">
              <a:solidFill>
                <a:srgbClr val="000000"/>
              </a:solidFill>
              <a:latin typeface="Aptos Display"/>
              <a:ea typeface="DejaVu Sans"/>
              <a:cs typeface="DejaVu Sans"/>
            </a:endParaRPr>
          </a:p>
          <a:p>
            <a:pPr>
              <a:lnSpc>
                <a:spcPct val="90000"/>
              </a:lnSpc>
              <a:buNone/>
            </a:pPr>
            <a:br>
              <a:rPr dirty="0">
                <a:latin typeface="Aptos Display"/>
                <a:ea typeface="DejaVu Sans"/>
                <a:cs typeface="DejaVu Sans"/>
              </a:rPr>
            </a:br>
            <a:endParaRPr dirty="0">
              <a:latin typeface="Aptos Display"/>
              <a:ea typeface="DejaVu Sans"/>
              <a:cs typeface="DejaVu Sans"/>
            </a:endParaRPr>
          </a:p>
        </p:txBody>
      </p:sp>
      <p:sp>
        <p:nvSpPr>
          <p:cNvPr id="4" name="Rectangle 3"/>
          <p:cNvSpPr/>
          <p:nvPr/>
        </p:nvSpPr>
        <p:spPr>
          <a:xfrm>
            <a:off x="84454" y="1289305"/>
            <a:ext cx="11875898" cy="5074920"/>
          </a:xfrm>
          <a:prstGeom prst="rect">
            <a:avLst/>
          </a:prstGeom>
          <a:noFill/>
          <a:ln w="0">
            <a:noFill/>
            <a:prstDash val="solid"/>
          </a:ln>
        </p:spPr>
        <p:txBody>
          <a:bodyPr lIns="90000" tIns="45000" rIns="90000" bIns="45000" anchor="t"/>
          <a:lstStyle/>
          <a:p>
            <a:pPr marL="285750" indent="-285750">
              <a:lnSpc>
                <a:spcPct val="90000"/>
              </a:lnSpc>
              <a:spcBef>
                <a:spcPts val="1001"/>
              </a:spcBef>
              <a:buClr>
                <a:srgbClr val="000000"/>
              </a:buClr>
              <a:buSzPts val="3200"/>
              <a:buFont typeface="Arial"/>
              <a:buChar char="•"/>
            </a:pPr>
            <a:r>
              <a:rPr sz="3200" dirty="0" err="1">
                <a:latin typeface="Aptos" panose="020B0004020202020204" pitchFamily="34" charset="0"/>
                <a:ea typeface="DejaVu Sans"/>
              </a:rPr>
              <a:t>Votation</a:t>
            </a:r>
            <a:r>
              <a:rPr sz="3200" dirty="0">
                <a:latin typeface="Aptos" panose="020B0004020202020204" pitchFamily="34" charset="0"/>
                <a:ea typeface="DejaVu Sans"/>
              </a:rPr>
              <a:t> OUI le 28/09 pour + de </a:t>
            </a:r>
            <a:r>
              <a:rPr sz="3200" dirty="0" err="1">
                <a:latin typeface="Aptos" panose="020B0004020202020204" pitchFamily="34" charset="0"/>
                <a:ea typeface="DejaVu Sans"/>
              </a:rPr>
              <a:t>logements</a:t>
            </a:r>
            <a:r>
              <a:rPr sz="3200" dirty="0">
                <a:latin typeface="Aptos" panose="020B0004020202020204" pitchFamily="34" charset="0"/>
                <a:ea typeface="DejaVu Sans"/>
              </a:rPr>
              <a:t> </a:t>
            </a:r>
            <a:r>
              <a:rPr sz="3200" dirty="0" err="1">
                <a:latin typeface="Aptos" panose="020B0004020202020204" pitchFamily="34" charset="0"/>
                <a:ea typeface="DejaVu Sans"/>
              </a:rPr>
              <a:t>en</a:t>
            </a:r>
            <a:r>
              <a:rPr sz="3200" dirty="0">
                <a:latin typeface="Aptos" panose="020B0004020202020204" pitchFamily="34" charset="0"/>
                <a:ea typeface="DejaVu Sans"/>
              </a:rPr>
              <a:t> </a:t>
            </a:r>
            <a:r>
              <a:rPr sz="3200" dirty="0" err="1">
                <a:latin typeface="Aptos" panose="020B0004020202020204" pitchFamily="34" charset="0"/>
                <a:ea typeface="DejaVu Sans"/>
              </a:rPr>
              <a:t>coopérative</a:t>
            </a:r>
            <a:endParaRPr lang="fr-CH" sz="3200" dirty="0">
              <a:latin typeface="Aptos" panose="020B0004020202020204" pitchFamily="34" charset="0"/>
              <a:ea typeface="DejaVu Sans"/>
            </a:endParaRPr>
          </a:p>
          <a:p>
            <a:pPr lvl="1" algn="ctr">
              <a:lnSpc>
                <a:spcPct val="90000"/>
              </a:lnSpc>
              <a:spcBef>
                <a:spcPts val="1001"/>
              </a:spcBef>
              <a:buClr>
                <a:srgbClr val="000000"/>
              </a:buClr>
              <a:buSzPts val="3200"/>
            </a:pPr>
            <a:r>
              <a:rPr sz="2400" b="1" i="0" u="none" strike="noStrike" baseline="0" dirty="0">
                <a:solidFill>
                  <a:srgbClr val="000000"/>
                </a:solidFill>
                <a:latin typeface="Aptos" panose="020B0004020202020204" pitchFamily="34" charset="0"/>
                <a:ea typeface="DejaVu Sans"/>
              </a:rPr>
              <a:t> </a:t>
            </a:r>
            <a:r>
              <a:rPr sz="2400" b="1" i="0" u="sng" strike="noStrike" baseline="0" dirty="0">
                <a:solidFill>
                  <a:srgbClr val="0F7BE9"/>
                </a:solidFill>
                <a:latin typeface="Aptos" panose="020B0004020202020204" pitchFamily="34" charset="0"/>
                <a:ea typeface="DejaVu Sans"/>
                <a:hlinkClick r:id="rId4">
                  <a:extLst>
                    <a:ext uri="{A12FA001-AC4F-418D-AE19-62706E023703}">
                      <ahyp:hlinkClr xmlns:ahyp="http://schemas.microsoft.com/office/drawing/2018/hyperlinkcolor" val="tx"/>
                    </a:ext>
                  </a:extLst>
                </a:hlinkClick>
              </a:rPr>
              <a:t>www.cooperatives-oui.ch</a:t>
            </a:r>
            <a:endParaRPr lang="fr-CH" sz="2400" b="1" i="0" u="sng" strike="noStrike" baseline="0" dirty="0">
              <a:solidFill>
                <a:srgbClr val="0F7BE9"/>
              </a:solidFill>
              <a:latin typeface="Aptos" panose="020B0004020202020204" pitchFamily="34" charset="0"/>
              <a:ea typeface="DejaVu Sans"/>
            </a:endParaRPr>
          </a:p>
          <a:p>
            <a:pPr algn="l" fontAlgn="base"/>
            <a:endParaRPr lang="fr-FR" sz="1500" b="0" i="0" u="none" strike="noStrike" dirty="0">
              <a:solidFill>
                <a:schemeClr val="tx1"/>
              </a:solidFill>
              <a:effectLst/>
              <a:latin typeface="Aptos" panose="020B0004020202020204" pitchFamily="34" charset="0"/>
            </a:endParaRPr>
          </a:p>
          <a:p>
            <a:pPr algn="ctr" fontAlgn="base"/>
            <a:r>
              <a:rPr lang="fr-FR" sz="1800" b="0" i="0" u="none" strike="noStrike" dirty="0">
                <a:solidFill>
                  <a:schemeClr val="tx1"/>
                </a:solidFill>
                <a:effectLst/>
                <a:latin typeface="Aptos" panose="020B0004020202020204" pitchFamily="34" charset="0"/>
              </a:rPr>
              <a:t>Alors, </a:t>
            </a:r>
            <a:r>
              <a:rPr lang="fr-FR" sz="1800" b="1" i="0" u="none" strike="noStrike" dirty="0">
                <a:solidFill>
                  <a:schemeClr val="tx1"/>
                </a:solidFill>
                <a:effectLst/>
                <a:latin typeface="Aptos" panose="020B0004020202020204" pitchFamily="34" charset="0"/>
              </a:rPr>
              <a:t>si vous n’avez pas encore voté, vous pouvez toujours</a:t>
            </a:r>
            <a:r>
              <a:rPr lang="fr-FR" sz="1800" b="0" i="0" u="none" strike="noStrike" dirty="0">
                <a:solidFill>
                  <a:schemeClr val="tx1"/>
                </a:solidFill>
                <a:effectLst/>
                <a:latin typeface="Aptos" panose="020B0004020202020204" pitchFamily="34" charset="0"/>
              </a:rPr>
              <a:t>:</a:t>
            </a:r>
          </a:p>
          <a:p>
            <a:pPr algn="just" fontAlgn="base">
              <a:buFont typeface="Arial" panose="020B0604020202020204" pitchFamily="34" charset="0"/>
              <a:buChar char="•"/>
            </a:pPr>
            <a:r>
              <a:rPr lang="fr-FR" sz="1800" b="0" i="0" u="none" strike="noStrike" dirty="0">
                <a:solidFill>
                  <a:schemeClr val="tx1"/>
                </a:solidFill>
                <a:effectLst/>
                <a:latin typeface="Aptos" panose="020B0004020202020204" pitchFamily="34" charset="0"/>
              </a:rPr>
              <a:t>Déposer votre enveloppe de vote dans la boite du Service des votations et élections (</a:t>
            </a:r>
            <a:r>
              <a:rPr lang="fr-FR" sz="1800" b="0" i="0" u="none" strike="noStrike" dirty="0">
                <a:solidFill>
                  <a:schemeClr val="tx1"/>
                </a:solidFill>
                <a:effectLst/>
                <a:latin typeface="Aptos" panose="020B0004020202020204" pitchFamily="34" charset="0"/>
                <a:hlinkClick r:id="rId5" tooltip="Protégé par Outlook : https://maps.app.goo.gl/7NNir2hky3K3GNz49. Cliquez ou appuyez pour suivre le lien.">
                  <a:extLst>
                    <a:ext uri="{A12FA001-AC4F-418D-AE19-62706E023703}">
                      <ahyp:hlinkClr xmlns:ahyp="http://schemas.microsoft.com/office/drawing/2018/hyperlinkcolor" val="tx"/>
                    </a:ext>
                  </a:extLst>
                </a:hlinkClick>
              </a:rPr>
              <a:t>rue des Mouettes 13</a:t>
            </a:r>
            <a:r>
              <a:rPr lang="fr-FR" sz="1800" b="0" i="0" u="none" strike="noStrike" dirty="0">
                <a:solidFill>
                  <a:schemeClr val="tx1"/>
                </a:solidFill>
                <a:effectLst/>
                <a:latin typeface="Aptos" panose="020B0004020202020204" pitchFamily="34" charset="0"/>
              </a:rPr>
              <a:t>) jusqu’au samedi 27.09 à 12h00.</a:t>
            </a:r>
          </a:p>
          <a:p>
            <a:pPr algn="just" fontAlgn="base">
              <a:buFont typeface="Arial" panose="020B0604020202020204" pitchFamily="34" charset="0"/>
              <a:buChar char="•"/>
            </a:pPr>
            <a:endParaRPr lang="fr-FR" sz="1800" b="0" i="0" u="none" strike="noStrike" dirty="0">
              <a:solidFill>
                <a:schemeClr val="tx1"/>
              </a:solidFill>
              <a:effectLst/>
              <a:latin typeface="Aptos" panose="020B0004020202020204" pitchFamily="34" charset="0"/>
            </a:endParaRPr>
          </a:p>
          <a:p>
            <a:pPr algn="just" fontAlgn="base">
              <a:buFont typeface="Arial" panose="020B0604020202020204" pitchFamily="34" charset="0"/>
              <a:buChar char="•"/>
            </a:pPr>
            <a:r>
              <a:rPr lang="fr-FR" sz="1800" b="0" i="0" u="none" strike="noStrike" dirty="0">
                <a:solidFill>
                  <a:schemeClr val="tx1"/>
                </a:solidFill>
                <a:effectLst/>
                <a:latin typeface="Aptos" panose="020B0004020202020204" pitchFamily="34" charset="0"/>
              </a:rPr>
              <a:t>Aller à votre local de vote dimanche 28.09 entre 10h00 et 12h00 (avec une pièce d’identité).</a:t>
            </a:r>
          </a:p>
          <a:p>
            <a:pPr algn="just" fontAlgn="base">
              <a:buFont typeface="Arial" panose="020B0604020202020204" pitchFamily="34" charset="0"/>
              <a:buChar char="•"/>
            </a:pPr>
            <a:endParaRPr lang="fr-FR" sz="1800" dirty="0">
              <a:solidFill>
                <a:schemeClr val="tx1"/>
              </a:solidFill>
              <a:latin typeface="Aptos" panose="020B0004020202020204" pitchFamily="34" charset="0"/>
            </a:endParaRPr>
          </a:p>
          <a:p>
            <a:pPr fontAlgn="base"/>
            <a:r>
              <a:rPr lang="fr-FR" sz="1800" b="0" i="0" u="none" strike="noStrike" dirty="0">
                <a:solidFill>
                  <a:schemeClr val="tx1"/>
                </a:solidFill>
                <a:effectLst/>
                <a:latin typeface="Aptos" panose="020B0004020202020204" pitchFamily="34" charset="0"/>
              </a:rPr>
              <a:t>Le 24 septembre, le </a:t>
            </a:r>
            <a:r>
              <a:rPr lang="fr-FR" sz="1800" b="0" i="0" u="none" strike="noStrike" dirty="0">
                <a:solidFill>
                  <a:schemeClr val="tx1"/>
                </a:solidFill>
                <a:effectLst/>
                <a:latin typeface="Aptos" panose="020B0004020202020204" pitchFamily="34" charset="0"/>
                <a:hlinkClick r:id="rId6" tooltip="Protégé par Outlook : https://www.ge.ch/votations/20250928/. Cliquez ou appuyez pour suivre le lien.">
                  <a:extLst>
                    <a:ext uri="{A12FA001-AC4F-418D-AE19-62706E023703}">
                      <ahyp:hlinkClr xmlns:ahyp="http://schemas.microsoft.com/office/drawing/2018/hyperlinkcolor" val="tx"/>
                    </a:ext>
                  </a:extLst>
                </a:hlinkClick>
              </a:rPr>
              <a:t>taux de participation est seulement de 25,1%</a:t>
            </a:r>
            <a:r>
              <a:rPr lang="fr-FR" sz="1800" dirty="0">
                <a:solidFill>
                  <a:schemeClr val="tx1"/>
                </a:solidFill>
                <a:latin typeface="Aptos" panose="020B0004020202020204" pitchFamily="34" charset="0"/>
              </a:rPr>
              <a:t>. Quelques arguments pour le OUI:</a:t>
            </a:r>
          </a:p>
          <a:p>
            <a:pPr fontAlgn="base">
              <a:buFont typeface="Arial" panose="020B0604020202020204" pitchFamily="34" charset="0"/>
              <a:buChar char="•"/>
            </a:pPr>
            <a:endParaRPr lang="fr-FR" sz="1800" b="1" i="0" u="none" strike="noStrike" dirty="0">
              <a:solidFill>
                <a:schemeClr val="tx1"/>
              </a:solidFill>
              <a:effectLst/>
              <a:latin typeface="Aptos" panose="020B0004020202020204" pitchFamily="34" charset="0"/>
            </a:endParaRPr>
          </a:p>
          <a:p>
            <a:pPr fontAlgn="base">
              <a:buFont typeface="Arial" panose="020B0604020202020204" pitchFamily="34" charset="0"/>
              <a:buChar char="•"/>
            </a:pPr>
            <a:r>
              <a:rPr lang="fr-FR" sz="1800" b="1" i="0" u="none" strike="noStrike" dirty="0">
                <a:solidFill>
                  <a:schemeClr val="tx1"/>
                </a:solidFill>
                <a:effectLst/>
                <a:latin typeface="Aptos" panose="020B0004020202020204" pitchFamily="34" charset="0"/>
              </a:rPr>
              <a:t>Des loyers jusqu’à 40 % moins chers</a:t>
            </a:r>
            <a:r>
              <a:rPr lang="fr-FR" sz="1800" b="0" i="0" u="none" strike="noStrike" dirty="0">
                <a:solidFill>
                  <a:schemeClr val="tx1"/>
                </a:solidFill>
                <a:effectLst/>
                <a:latin typeface="Aptos" panose="020B0004020202020204" pitchFamily="34" charset="0"/>
              </a:rPr>
              <a:t>, car les coopératives ne poursuivent pas de but lucratif.</a:t>
            </a:r>
          </a:p>
          <a:p>
            <a:pPr algn="just" fontAlgn="base"/>
            <a:endParaRPr lang="fr-FR" sz="1800" b="0" i="0" u="none" strike="noStrike" dirty="0">
              <a:solidFill>
                <a:schemeClr val="tx1"/>
              </a:solidFill>
              <a:effectLst/>
              <a:latin typeface="Aptos" panose="020B0004020202020204" pitchFamily="34" charset="0"/>
            </a:endParaRPr>
          </a:p>
          <a:p>
            <a:pPr algn="just" fontAlgn="base">
              <a:buFont typeface="Arial" panose="020B0604020202020204" pitchFamily="34" charset="0"/>
              <a:buChar char="•"/>
            </a:pPr>
            <a:r>
              <a:rPr lang="fr-FR" sz="1800" b="1" i="0" u="none" strike="noStrike" dirty="0">
                <a:solidFill>
                  <a:schemeClr val="tx1"/>
                </a:solidFill>
                <a:effectLst/>
                <a:latin typeface="Aptos" panose="020B0004020202020204" pitchFamily="34" charset="0"/>
              </a:rPr>
              <a:t>Une solution concrète face à la crise du logement</a:t>
            </a:r>
            <a:r>
              <a:rPr lang="fr-FR" sz="1800" b="0" i="0" u="none" strike="noStrike" dirty="0">
                <a:solidFill>
                  <a:schemeClr val="tx1"/>
                </a:solidFill>
                <a:effectLst/>
                <a:latin typeface="Aptos" panose="020B0004020202020204" pitchFamily="34" charset="0"/>
              </a:rPr>
              <a:t> qui pèse lourdement sur les jeunes, les familles et les aînés</a:t>
            </a:r>
          </a:p>
          <a:p>
            <a:pPr algn="just" fontAlgn="base">
              <a:buFont typeface="Arial" panose="020B0604020202020204" pitchFamily="34" charset="0"/>
              <a:buChar char="•"/>
            </a:pPr>
            <a:endParaRPr lang="fr-FR" sz="1800" b="0" i="0" u="none" strike="noStrike" dirty="0">
              <a:solidFill>
                <a:schemeClr val="tx1"/>
              </a:solidFill>
              <a:effectLst/>
              <a:latin typeface="Aptos" panose="020B0004020202020204" pitchFamily="34" charset="0"/>
            </a:endParaRPr>
          </a:p>
          <a:p>
            <a:pPr algn="just" fontAlgn="base">
              <a:buFont typeface="Arial" panose="020B0604020202020204" pitchFamily="34" charset="0"/>
              <a:buChar char="•"/>
            </a:pPr>
            <a:r>
              <a:rPr lang="fr-FR" sz="1800" b="1" i="0" u="none" strike="noStrike" dirty="0">
                <a:solidFill>
                  <a:schemeClr val="tx1"/>
                </a:solidFill>
                <a:effectLst/>
                <a:latin typeface="Aptos" panose="020B0004020202020204" pitchFamily="34" charset="0"/>
              </a:rPr>
              <a:t>Des lieux de vie durables et conviviaux</a:t>
            </a:r>
            <a:r>
              <a:rPr lang="fr-FR" sz="1800" b="0" i="0" u="none" strike="noStrike" dirty="0">
                <a:solidFill>
                  <a:schemeClr val="tx1"/>
                </a:solidFill>
                <a:effectLst/>
                <a:latin typeface="Aptos" panose="020B0004020202020204" pitchFamily="34" charset="0"/>
              </a:rPr>
              <a:t>, avec des espaces partagés (potagers, bibliothèques, salles communes) favorisant la solidarité </a:t>
            </a:r>
          </a:p>
          <a:p>
            <a:pPr algn="ctr" fontAlgn="base"/>
            <a:r>
              <a:rPr lang="fr-FR" sz="1800" b="1" i="0" u="sng" strike="noStrike" dirty="0">
                <a:solidFill>
                  <a:schemeClr val="tx1"/>
                </a:solidFill>
                <a:effectLst/>
                <a:latin typeface="Aptos" panose="020B0004020202020204" pitchFamily="34" charset="0"/>
              </a:rPr>
              <a:t> N’oublie pas d’aller voter, chaque vote compte !</a:t>
            </a:r>
          </a:p>
          <a:p>
            <a:pPr marL="285750" indent="-285750">
              <a:lnSpc>
                <a:spcPct val="90000"/>
              </a:lnSpc>
              <a:spcBef>
                <a:spcPts val="1001"/>
              </a:spcBef>
              <a:buClr>
                <a:srgbClr val="000000"/>
              </a:buClr>
              <a:buSzPts val="3200"/>
              <a:buFont typeface="Arial"/>
              <a:buChar char="•"/>
            </a:pPr>
            <a:endParaRPr sz="2400" dirty="0">
              <a:solidFill>
                <a:srgbClr val="000000"/>
              </a:solidFill>
              <a:latin typeface="Arial"/>
              <a:ea typeface="DejaVu Sans"/>
              <a:cs typeface="DejaVu Sans"/>
            </a:endParaRPr>
          </a:p>
          <a:p>
            <a:pPr marL="285750" indent="0">
              <a:lnSpc>
                <a:spcPct val="90000"/>
              </a:lnSpc>
              <a:spcBef>
                <a:spcPts val="1001"/>
              </a:spcBef>
              <a:buNone/>
            </a:pPr>
            <a:r>
              <a:rPr sz="3200" b="0" i="0" u="none" strike="noStrike" baseline="0" dirty="0">
                <a:solidFill>
                  <a:srgbClr val="000000"/>
                </a:solidFill>
                <a:latin typeface="Arial"/>
                <a:ea typeface="DejaVu Sans"/>
                <a:cs typeface="Arial"/>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1.jpeg" descr="image1.jpeg"/>
          <p:cNvPicPr>
            <a:picLocks noChangeAspect="1"/>
          </p:cNvPicPr>
          <p:nvPr/>
        </p:nvPicPr>
        <p:blipFill>
          <a:blip r:embed="rId2"/>
          <a:srcRect l="76564" t="2172" b="86671"/>
          <a:stretch>
            <a:fillRect/>
          </a:stretch>
        </p:blipFill>
        <p:spPr>
          <a:xfrm>
            <a:off x="-102779" y="0"/>
            <a:ext cx="12306600" cy="7042681"/>
          </a:xfrm>
          <a:prstGeom prst="rect">
            <a:avLst/>
          </a:prstGeom>
          <a:ln w="12700">
            <a:miter lim="400000"/>
          </a:ln>
        </p:spPr>
      </p:pic>
      <p:sp>
        <p:nvSpPr>
          <p:cNvPr id="273" name="Présentation des futurs immeubles"/>
          <p:cNvSpPr txBox="1"/>
          <p:nvPr/>
        </p:nvSpPr>
        <p:spPr>
          <a:xfrm>
            <a:off x="390710" y="1009940"/>
            <a:ext cx="10424881" cy="648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nchor="ctr">
            <a:spAutoFit/>
          </a:bodyPr>
          <a:lstStyle>
            <a:lvl1pPr>
              <a:lnSpc>
                <a:spcPct val="90000"/>
              </a:lnSpc>
              <a:defRPr sz="4400"/>
            </a:lvl1pPr>
          </a:lstStyle>
          <a:p>
            <a:pPr marL="571500" indent="-571500">
              <a:buFont typeface="Arial" panose="020B0604020202020204" pitchFamily="34" charset="0"/>
              <a:buChar char="•"/>
            </a:pPr>
            <a:r>
              <a:rPr sz="4000" dirty="0" err="1">
                <a:latin typeface="Aptos" panose="020B0004020202020204" pitchFamily="34" charset="0"/>
              </a:rPr>
              <a:t>Présentation</a:t>
            </a:r>
            <a:r>
              <a:rPr sz="4000" dirty="0">
                <a:latin typeface="Aptos" panose="020B0004020202020204" pitchFamily="34" charset="0"/>
              </a:rPr>
              <a:t> des </a:t>
            </a:r>
            <a:r>
              <a:rPr sz="4000" dirty="0" err="1">
                <a:latin typeface="Aptos" panose="020B0004020202020204" pitchFamily="34" charset="0"/>
              </a:rPr>
              <a:t>futurs</a:t>
            </a:r>
            <a:r>
              <a:rPr sz="4000" dirty="0">
                <a:latin typeface="Aptos" panose="020B0004020202020204" pitchFamily="34" charset="0"/>
              </a:rPr>
              <a:t> immeubles</a:t>
            </a:r>
          </a:p>
        </p:txBody>
      </p:sp>
      <p:sp>
        <p:nvSpPr>
          <p:cNvPr id="274" name="Quai Vernets et Sentier des Saules"/>
          <p:cNvSpPr txBox="1"/>
          <p:nvPr/>
        </p:nvSpPr>
        <p:spPr>
          <a:xfrm>
            <a:off x="593041" y="1884938"/>
            <a:ext cx="12216601" cy="546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lnSpc>
                <a:spcPct val="90000"/>
              </a:lnSpc>
              <a:spcBef>
                <a:spcPts val="1000"/>
              </a:spcBef>
              <a:defRPr sz="3200" b="1"/>
            </a:lvl1pPr>
          </a:lstStyle>
          <a:p>
            <a:pPr algn="ctr"/>
            <a:r>
              <a:rPr b="0" dirty="0"/>
              <a:t>Quai </a:t>
            </a:r>
            <a:r>
              <a:rPr b="0" dirty="0" err="1"/>
              <a:t>Vernets</a:t>
            </a:r>
            <a:r>
              <a:rPr b="0" dirty="0"/>
              <a:t> et </a:t>
            </a:r>
            <a:r>
              <a:rPr b="0" dirty="0" err="1"/>
              <a:t>Sentier</a:t>
            </a:r>
            <a:r>
              <a:rPr b="0" dirty="0"/>
              <a:t> des </a:t>
            </a:r>
            <a:r>
              <a:rPr b="0" dirty="0">
                <a:latin typeface="Aptos" panose="020B0004020202020204" pitchFamily="34" charset="0"/>
                <a:ea typeface="DejaVu Sans"/>
              </a:rPr>
              <a:t>Saules</a:t>
            </a:r>
          </a:p>
        </p:txBody>
      </p:sp>
      <p:pic>
        <p:nvPicPr>
          <p:cNvPr id="275" name="Capture d’écran 2025-09-23 à 17.26.40.png" descr="Capture d’écran 2025-09-23 à 17.26.40.png"/>
          <p:cNvPicPr>
            <a:picLocks noChangeAspect="1"/>
          </p:cNvPicPr>
          <p:nvPr/>
        </p:nvPicPr>
        <p:blipFill>
          <a:blip r:embed="rId3"/>
          <a:stretch>
            <a:fillRect/>
          </a:stretch>
        </p:blipFill>
        <p:spPr>
          <a:xfrm>
            <a:off x="1333306" y="2635220"/>
            <a:ext cx="4145162" cy="3972046"/>
          </a:xfrm>
          <a:prstGeom prst="rect">
            <a:avLst/>
          </a:prstGeom>
          <a:ln w="12700">
            <a:miter lim="400000"/>
          </a:ln>
        </p:spPr>
      </p:pic>
      <p:pic>
        <p:nvPicPr>
          <p:cNvPr id="276" name="Capture d’écran 2025-09-23 à 17.27.38.png" descr="Capture d’écran 2025-09-23 à 17.27.38.png"/>
          <p:cNvPicPr>
            <a:picLocks noChangeAspect="1"/>
          </p:cNvPicPr>
          <p:nvPr/>
        </p:nvPicPr>
        <p:blipFill>
          <a:blip r:embed="rId4"/>
          <a:stretch>
            <a:fillRect/>
          </a:stretch>
        </p:blipFill>
        <p:spPr>
          <a:xfrm>
            <a:off x="6778896" y="2640727"/>
            <a:ext cx="3862267" cy="3961032"/>
          </a:xfrm>
          <a:prstGeom prst="rect">
            <a:avLst/>
          </a:prstGeom>
          <a:ln w="12700">
            <a:miter lim="400000"/>
          </a:ln>
        </p:spPr>
      </p:pic>
      <p:sp>
        <p:nvSpPr>
          <p:cNvPr id="277" name="Étoile"/>
          <p:cNvSpPr/>
          <p:nvPr/>
        </p:nvSpPr>
        <p:spPr>
          <a:xfrm>
            <a:off x="2481946" y="4438519"/>
            <a:ext cx="374681" cy="356342"/>
          </a:xfrm>
          <a:prstGeom prst="star5">
            <a:avLst>
              <a:gd name="adj" fmla="val 19100"/>
              <a:gd name="hf" fmla="val 105146"/>
              <a:gd name="vf" fmla="val 110557"/>
            </a:avLst>
          </a:prstGeom>
          <a:solidFill>
            <a:srgbClr val="000000"/>
          </a:solidFill>
          <a:ln w="12700">
            <a:miter lim="400000"/>
          </a:ln>
        </p:spPr>
        <p:txBody>
          <a:bodyPr lIns="45719" rIns="45719" anchor="ctr"/>
          <a:lstStyle/>
          <a:p>
            <a:endParaRPr/>
          </a:p>
        </p:txBody>
      </p:sp>
      <p:sp>
        <p:nvSpPr>
          <p:cNvPr id="278" name="Étoile"/>
          <p:cNvSpPr/>
          <p:nvPr/>
        </p:nvSpPr>
        <p:spPr>
          <a:xfrm>
            <a:off x="7612747" y="3841619"/>
            <a:ext cx="374680" cy="356342"/>
          </a:xfrm>
          <a:prstGeom prst="star5">
            <a:avLst>
              <a:gd name="adj" fmla="val 19100"/>
              <a:gd name="hf" fmla="val 105146"/>
              <a:gd name="vf" fmla="val 110557"/>
            </a:avLst>
          </a:prstGeom>
          <a:solidFill>
            <a:srgbClr val="000000"/>
          </a:solidFill>
          <a:ln w="12700">
            <a:miter lim="400000"/>
          </a:ln>
        </p:spPr>
        <p:txBody>
          <a:bodyPr lIns="45719" rIns="45719" anchor="ctr"/>
          <a:lstStyle/>
          <a:p>
            <a:endParaRPr/>
          </a:p>
        </p:txBody>
      </p:sp>
      <p:sp>
        <p:nvSpPr>
          <p:cNvPr id="4" name="Rectangle 3">
            <a:extLst>
              <a:ext uri="{FF2B5EF4-FFF2-40B4-BE49-F238E27FC236}">
                <a16:creationId xmlns:a16="http://schemas.microsoft.com/office/drawing/2014/main" id="{6CCD1C78-BF9C-CAC9-8004-453A02FA22BC}"/>
              </a:ext>
            </a:extLst>
          </p:cNvPr>
          <p:cNvSpPr/>
          <p:nvPr/>
        </p:nvSpPr>
        <p:spPr>
          <a:xfrm>
            <a:off x="221028" y="226065"/>
            <a:ext cx="10514880" cy="1324800"/>
          </a:xfrm>
          <a:prstGeom prst="rect">
            <a:avLst/>
          </a:prstGeom>
          <a:noFill/>
          <a:ln w="0">
            <a:noFill/>
            <a:prstDash val="solid"/>
          </a:ln>
        </p:spPr>
        <p:txBody>
          <a:bodyPr lIns="90000" tIns="45000" rIns="90000" bIns="45000" anchor="ctr"/>
          <a:lstStyle/>
          <a:p>
            <a:pPr>
              <a:lnSpc>
                <a:spcPct val="90000"/>
              </a:lnSpc>
            </a:pPr>
            <a:r>
              <a:rPr sz="4400" b="0" strike="noStrike" dirty="0">
                <a:solidFill>
                  <a:srgbClr val="000000"/>
                </a:solidFill>
                <a:latin typeface="Aptos Display"/>
                <a:ea typeface="DejaVu Sans"/>
                <a:cs typeface="DejaVu Sans"/>
              </a:rPr>
              <a:t>3. </a:t>
            </a:r>
            <a:r>
              <a:rPr sz="4400" b="0" strike="noStrike" dirty="0" err="1">
                <a:solidFill>
                  <a:srgbClr val="000000"/>
                </a:solidFill>
                <a:latin typeface="Aptos Display"/>
                <a:ea typeface="DejaVu Sans"/>
                <a:cs typeface="DejaVu Sans"/>
              </a:rPr>
              <a:t>Infos</a:t>
            </a:r>
            <a:r>
              <a:rPr sz="4400" b="0" strike="noStrike" dirty="0">
                <a:solidFill>
                  <a:srgbClr val="000000"/>
                </a:solidFill>
                <a:latin typeface="Aptos Display"/>
                <a:ea typeface="DejaVu Sans"/>
                <a:cs typeface="DejaVu Sans"/>
              </a:rPr>
              <a:t> de </a:t>
            </a:r>
            <a:r>
              <a:rPr sz="4400" b="0" strike="noStrike" dirty="0" err="1">
                <a:solidFill>
                  <a:srgbClr val="000000"/>
                </a:solidFill>
                <a:latin typeface="Aptos Display"/>
                <a:ea typeface="DejaVu Sans"/>
                <a:cs typeface="DejaVu Sans"/>
              </a:rPr>
              <a:t>l’ET</a:t>
            </a:r>
            <a:r>
              <a:rPr sz="4400" b="0" strike="noStrike" dirty="0">
                <a:solidFill>
                  <a:srgbClr val="000000"/>
                </a:solidFill>
                <a:latin typeface="Aptos Display"/>
                <a:ea typeface="DejaVu Sans"/>
                <a:cs typeface="DejaVu Sans"/>
              </a:rPr>
              <a:t> et du CA</a:t>
            </a:r>
            <a:endParaRPr lang="fr-CH" sz="4400" b="0" strike="noStrike" dirty="0">
              <a:solidFill>
                <a:srgbClr val="000000"/>
              </a:solidFill>
              <a:latin typeface="Aptos Display"/>
              <a:ea typeface="DejaVu Sans"/>
              <a:cs typeface="DejaVu Sans"/>
            </a:endParaRPr>
          </a:p>
          <a:p>
            <a:pPr>
              <a:lnSpc>
                <a:spcPct val="90000"/>
              </a:lnSpc>
              <a:buNone/>
            </a:pPr>
            <a:br>
              <a:rPr dirty="0">
                <a:latin typeface="Aptos Display"/>
                <a:ea typeface="DejaVu Sans"/>
                <a:cs typeface="DejaVu Sans"/>
              </a:rPr>
            </a:br>
            <a:endParaRPr dirty="0">
              <a:latin typeface="Aptos Display"/>
              <a:ea typeface="DejaVu Sans"/>
              <a:cs typeface="DejaVu Sans"/>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pic>
        <p:nvPicPr>
          <p:cNvPr id="281" name="Capture d’écran 2025-09-24 à 16.52.49.png" descr="Capture d’écran 2025-09-24 à 16.52.49.png"/>
          <p:cNvPicPr>
            <a:picLocks noChangeAspect="1"/>
          </p:cNvPicPr>
          <p:nvPr/>
        </p:nvPicPr>
        <p:blipFill>
          <a:blip r:embed="rId3"/>
          <a:stretch>
            <a:fillRect/>
          </a:stretch>
        </p:blipFill>
        <p:spPr>
          <a:xfrm>
            <a:off x="0" y="583107"/>
            <a:ext cx="12192000" cy="569178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sp>
        <p:nvSpPr>
          <p:cNvPr id="284" name="Présentation des futurs immeubles"/>
          <p:cNvSpPr txBox="1"/>
          <p:nvPr/>
        </p:nvSpPr>
        <p:spPr>
          <a:xfrm>
            <a:off x="883080" y="674080"/>
            <a:ext cx="10424881" cy="706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nchor="ctr">
            <a:spAutoFit/>
          </a:bodyPr>
          <a:lstStyle>
            <a:lvl1pPr>
              <a:lnSpc>
                <a:spcPct val="90000"/>
              </a:lnSpc>
              <a:defRPr sz="4400"/>
            </a:lvl1pPr>
          </a:lstStyle>
          <a:p>
            <a:r>
              <a:t>Présentation des futurs immeubles</a:t>
            </a:r>
          </a:p>
        </p:txBody>
      </p:sp>
      <p:sp>
        <p:nvSpPr>
          <p:cNvPr id="285" name="Quai Vernets…"/>
          <p:cNvSpPr txBox="1"/>
          <p:nvPr/>
        </p:nvSpPr>
        <p:spPr>
          <a:xfrm>
            <a:off x="593041" y="1658798"/>
            <a:ext cx="12216601" cy="99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a:lnSpc>
                <a:spcPct val="90000"/>
              </a:lnSpc>
              <a:spcBef>
                <a:spcPts val="1000"/>
              </a:spcBef>
              <a:defRPr sz="3200" b="1"/>
            </a:pPr>
            <a:r>
              <a:t>Quai Vernets</a:t>
            </a:r>
          </a:p>
          <a:p>
            <a:pPr>
              <a:lnSpc>
                <a:spcPct val="90000"/>
              </a:lnSpc>
              <a:spcBef>
                <a:spcPts val="1000"/>
              </a:spcBef>
              <a:defRPr sz="2500"/>
            </a:pPr>
            <a:r>
              <a:t>Future adresse désormais connue : passage Nora-SYLVERE 2</a:t>
            </a:r>
          </a:p>
        </p:txBody>
      </p:sp>
      <p:pic>
        <p:nvPicPr>
          <p:cNvPr id="286" name="800px-Nora_Sylvère.jpg" descr="800px-Nora_Sylvère.jpg"/>
          <p:cNvPicPr>
            <a:picLocks noChangeAspect="1"/>
          </p:cNvPicPr>
          <p:nvPr/>
        </p:nvPicPr>
        <p:blipFill>
          <a:blip r:embed="rId3"/>
          <a:stretch>
            <a:fillRect/>
          </a:stretch>
        </p:blipFill>
        <p:spPr>
          <a:xfrm>
            <a:off x="10406657" y="-42662"/>
            <a:ext cx="1685200" cy="2140204"/>
          </a:xfrm>
          <a:prstGeom prst="rect">
            <a:avLst/>
          </a:prstGeom>
          <a:ln w="12700">
            <a:miter lim="400000"/>
          </a:ln>
        </p:spPr>
      </p:pic>
      <p:sp>
        <p:nvSpPr>
          <p:cNvPr id="287" name="Ce nom honore Nora Sylvère, comédienne (1892-1955). Née le 27 mars 1892 à Genève, et décédée le 26 juin 1955 dans la même ville, Nora Sylvère est une comédienne de nationalité néerlandaise. Elle est particulièrement connue pour sa carrière au sein de la "/>
          <p:cNvSpPr txBox="1"/>
          <p:nvPr/>
        </p:nvSpPr>
        <p:spPr>
          <a:xfrm>
            <a:off x="1332632" y="2895600"/>
            <a:ext cx="8914953" cy="1039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spcBef>
                <a:spcPts val="1200"/>
              </a:spcBef>
              <a:defRPr sz="1300">
                <a:latin typeface="Helvetica Neue"/>
                <a:ea typeface="Helvetica Neue"/>
                <a:cs typeface="Helvetica Neue"/>
                <a:sym typeface="Helvetica Neue"/>
              </a:defRPr>
            </a:pPr>
            <a:r>
              <a:t>Ce nom honore Nora Sylvère, comédienne (1892-1955). Née le 27 mars 1892 à Genève, et décédée le 26 juin 1955 dans la même ville, Nora Sylvère est une comédienne de nationalité néerlandaise. Elle est particulièrement connue pour sa carrière au sein de la compagnie Pitoëff, créée à Genève en 1918. De par son talent et son investissement, Nora Sylvère a participé au succès et au rayonnement de la compagnie Pitoëff. (Extrait sur </a:t>
            </a:r>
            <a:r>
              <a:rPr u="sng">
                <a:solidFill>
                  <a:srgbClr val="0000FF"/>
                </a:solidFill>
                <a:uFill>
                  <a:solidFill>
                    <a:srgbClr val="0000FF"/>
                  </a:solidFill>
                </a:uFill>
                <a:hlinkClick r:id="rId4"/>
              </a:rPr>
              <a:t>https://noms-geographiques.app.ge.ch/voie/geneve/passage-nora-sylvere</a:t>
            </a:r>
            <a:r>
              <a:t>)</a:t>
            </a:r>
          </a:p>
        </p:txBody>
      </p:sp>
      <p:sp>
        <p:nvSpPr>
          <p:cNvPr id="288" name="Mise en location : avril - juin 2026…"/>
          <p:cNvSpPr txBox="1"/>
          <p:nvPr/>
        </p:nvSpPr>
        <p:spPr>
          <a:xfrm>
            <a:off x="593041" y="4147998"/>
            <a:ext cx="12216601" cy="18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a:lnSpc>
                <a:spcPct val="90000"/>
              </a:lnSpc>
              <a:spcBef>
                <a:spcPts val="1000"/>
              </a:spcBef>
              <a:defRPr sz="2500"/>
            </a:pPr>
            <a:r>
              <a:t>Mise en location : avril - juin 2026</a:t>
            </a:r>
          </a:p>
          <a:p>
            <a:pPr>
              <a:lnSpc>
                <a:spcPct val="90000"/>
              </a:lnSpc>
              <a:spcBef>
                <a:spcPts val="1000"/>
              </a:spcBef>
              <a:defRPr sz="2500"/>
            </a:pPr>
            <a:r>
              <a:t>Données générales : Arcade commerciale en sous-sol et rez-de-chaussée, </a:t>
            </a:r>
          </a:p>
          <a:p>
            <a:pPr>
              <a:lnSpc>
                <a:spcPct val="90000"/>
              </a:lnSpc>
              <a:spcBef>
                <a:spcPts val="1000"/>
              </a:spcBef>
              <a:defRPr sz="2500"/>
            </a:pPr>
            <a:r>
              <a:t>9 étages, 17 logements, 121 chambres, 1 salle commune et 3 ateliers, </a:t>
            </a:r>
          </a:p>
          <a:p>
            <a:pPr>
              <a:lnSpc>
                <a:spcPct val="90000"/>
              </a:lnSpc>
              <a:spcBef>
                <a:spcPts val="1000"/>
              </a:spcBef>
              <a:defRPr sz="2500"/>
            </a:pPr>
            <a:r>
              <a:t>1 buanderie, 1 toiture terrasse</a:t>
            </a:r>
          </a:p>
        </p:txBody>
      </p:sp>
      <p:sp>
        <p:nvSpPr>
          <p:cNvPr id="289" name="Détails"/>
          <p:cNvSpPr txBox="1"/>
          <p:nvPr/>
        </p:nvSpPr>
        <p:spPr>
          <a:xfrm>
            <a:off x="9611357" y="6052998"/>
            <a:ext cx="12216601" cy="546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lvl1pPr>
              <a:lnSpc>
                <a:spcPct val="90000"/>
              </a:lnSpc>
              <a:spcBef>
                <a:spcPts val="1000"/>
              </a:spcBef>
              <a:defRPr sz="3200" b="1"/>
            </a:lvl1pPr>
          </a:lstStyle>
          <a:p>
            <a:r>
              <a:t>Détails</a:t>
            </a:r>
          </a:p>
        </p:txBody>
      </p:sp>
      <p:sp>
        <p:nvSpPr>
          <p:cNvPr id="290" name="Flèche"/>
          <p:cNvSpPr/>
          <p:nvPr/>
        </p:nvSpPr>
        <p:spPr>
          <a:xfrm>
            <a:off x="11202938" y="6011041"/>
            <a:ext cx="681320" cy="681320"/>
          </a:xfrm>
          <a:prstGeom prst="rightArrow">
            <a:avLst>
              <a:gd name="adj1" fmla="val 32000"/>
              <a:gd name="adj2" fmla="val 64000"/>
            </a:avLst>
          </a:prstGeom>
          <a:solidFill>
            <a:srgbClr val="000000"/>
          </a:solidFill>
          <a:ln w="12700">
            <a:miter lim="400000"/>
          </a:ln>
        </p:spPr>
        <p:txBody>
          <a:bodyPr lIns="45719" rIns="45719" anchor="ctr"/>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image1.jpeg" descr="image1.jpeg"/>
          <p:cNvPicPr>
            <a:picLocks noChangeAspect="1"/>
          </p:cNvPicPr>
          <p:nvPr/>
        </p:nvPicPr>
        <p:blipFill>
          <a:blip r:embed="rId2"/>
          <a:srcRect l="76564" t="2172" b="86671"/>
          <a:stretch>
            <a:fillRect/>
          </a:stretch>
        </p:blipFill>
        <p:spPr>
          <a:xfrm>
            <a:off x="0" y="0"/>
            <a:ext cx="12306600" cy="7042681"/>
          </a:xfrm>
          <a:prstGeom prst="rect">
            <a:avLst/>
          </a:prstGeom>
          <a:ln w="12700">
            <a:miter lim="400000"/>
          </a:ln>
        </p:spPr>
      </p:pic>
      <p:sp>
        <p:nvSpPr>
          <p:cNvPr id="293" name="Présentation des futurs immeubles"/>
          <p:cNvSpPr txBox="1"/>
          <p:nvPr/>
        </p:nvSpPr>
        <p:spPr>
          <a:xfrm>
            <a:off x="883080" y="674080"/>
            <a:ext cx="10424881" cy="706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nchor="ctr">
            <a:spAutoFit/>
          </a:bodyPr>
          <a:lstStyle>
            <a:lvl1pPr>
              <a:lnSpc>
                <a:spcPct val="90000"/>
              </a:lnSpc>
              <a:defRPr sz="4400"/>
            </a:lvl1pPr>
          </a:lstStyle>
          <a:p>
            <a:r>
              <a:t>Présentation des futurs immeubles</a:t>
            </a:r>
          </a:p>
        </p:txBody>
      </p:sp>
      <p:sp>
        <p:nvSpPr>
          <p:cNvPr id="294" name="Quai Vernets - détail des logements…"/>
          <p:cNvSpPr txBox="1"/>
          <p:nvPr/>
        </p:nvSpPr>
        <p:spPr>
          <a:xfrm>
            <a:off x="593041" y="1658798"/>
            <a:ext cx="11120615" cy="4041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a:lnSpc>
                <a:spcPct val="90000"/>
              </a:lnSpc>
              <a:spcBef>
                <a:spcPts val="1000"/>
              </a:spcBef>
              <a:defRPr sz="3200" b="1"/>
            </a:pPr>
            <a:r>
              <a:t>Quai Vernets - détail des logements</a:t>
            </a:r>
          </a:p>
          <a:p>
            <a:pPr>
              <a:lnSpc>
                <a:spcPct val="90000"/>
              </a:lnSpc>
              <a:spcBef>
                <a:spcPts val="1000"/>
              </a:spcBef>
              <a:defRPr sz="2500"/>
            </a:pPr>
            <a:r>
              <a:t>1er étage &gt; un cluster comprenant : </a:t>
            </a:r>
          </a:p>
          <a:p>
            <a:pPr marL="631657" lvl="1" indent="-250657">
              <a:lnSpc>
                <a:spcPct val="90000"/>
              </a:lnSpc>
              <a:spcBef>
                <a:spcPts val="1000"/>
              </a:spcBef>
              <a:buSzPct val="100000"/>
              <a:buChar char="•"/>
              <a:defRPr sz="2200"/>
            </a:pPr>
            <a:r>
              <a:t>3 unités de 2 chambres (30 m2) ; </a:t>
            </a:r>
          </a:p>
          <a:p>
            <a:pPr marL="631657" lvl="1" indent="-250657">
              <a:lnSpc>
                <a:spcPct val="90000"/>
              </a:lnSpc>
              <a:spcBef>
                <a:spcPts val="1000"/>
              </a:spcBef>
              <a:buSzPct val="100000"/>
              <a:buChar char="•"/>
              <a:defRPr sz="2200"/>
            </a:pPr>
            <a:r>
              <a:t>1 unité de 3 chambres (56 m2), réunies autour d’un sas et d’une salle-de-bain.</a:t>
            </a:r>
          </a:p>
          <a:p>
            <a:pPr marL="631657" lvl="1" indent="-250657">
              <a:lnSpc>
                <a:spcPct val="90000"/>
              </a:lnSpc>
              <a:spcBef>
                <a:spcPts val="1000"/>
              </a:spcBef>
              <a:buSzPct val="100000"/>
              <a:buChar char="•"/>
              <a:defRPr sz="2200"/>
            </a:pPr>
            <a:r>
              <a:t>Séjour-cuisine de 50 m2, partagé</a:t>
            </a:r>
          </a:p>
          <a:p>
            <a:pPr marL="631657" lvl="1" indent="-250657">
              <a:lnSpc>
                <a:spcPct val="90000"/>
              </a:lnSpc>
              <a:spcBef>
                <a:spcPts val="1000"/>
              </a:spcBef>
              <a:buSzPct val="100000"/>
              <a:buChar char="•"/>
              <a:defRPr sz="2200"/>
            </a:pPr>
            <a:r>
              <a:t>Séjour secondaire de 13 m2, partagé</a:t>
            </a:r>
          </a:p>
          <a:p>
            <a:pPr>
              <a:lnSpc>
                <a:spcPct val="90000"/>
              </a:lnSpc>
              <a:spcBef>
                <a:spcPts val="1000"/>
              </a:spcBef>
              <a:defRPr sz="2500"/>
            </a:pPr>
            <a:r>
              <a:t>Public cible : priorité aux </a:t>
            </a:r>
            <a:r>
              <a:rPr sz="2400"/>
              <a:t>personnes en formation avec enfants</a:t>
            </a:r>
          </a:p>
          <a:p>
            <a:pPr>
              <a:lnSpc>
                <a:spcPct val="90000"/>
              </a:lnSpc>
              <a:spcBef>
                <a:spcPts val="1000"/>
              </a:spcBef>
              <a:defRPr sz="2500"/>
            </a:pPr>
            <a:r>
              <a:rPr sz="2400"/>
              <a:t>Loyer moyen prévisible (hors charges) : CHF 680-1250.-</a:t>
            </a:r>
            <a:r>
              <a:t> </a:t>
            </a:r>
          </a:p>
        </p:txBody>
      </p:sp>
      <p:sp>
        <p:nvSpPr>
          <p:cNvPr id="295" name="Pyramide"/>
          <p:cNvSpPr/>
          <p:nvPr/>
        </p:nvSpPr>
        <p:spPr>
          <a:xfrm>
            <a:off x="7289974" y="5498925"/>
            <a:ext cx="810523" cy="810968"/>
          </a:xfrm>
          <a:custGeom>
            <a:avLst/>
            <a:gdLst/>
            <a:ahLst/>
            <a:cxnLst>
              <a:cxn ang="0">
                <a:pos x="wd2" y="hd2"/>
              </a:cxn>
              <a:cxn ang="5400000">
                <a:pos x="wd2" y="hd2"/>
              </a:cxn>
              <a:cxn ang="10800000">
                <a:pos x="wd2" y="hd2"/>
              </a:cxn>
              <a:cxn ang="16200000">
                <a:pos x="wd2" y="hd2"/>
              </a:cxn>
            </a:cxnLst>
            <a:rect l="0" t="0" r="r" b="b"/>
            <a:pathLst>
              <a:path w="21574" h="21578" extrusionOk="0">
                <a:moveTo>
                  <a:pt x="10532" y="3"/>
                </a:moveTo>
                <a:cubicBezTo>
                  <a:pt x="10511" y="-4"/>
                  <a:pt x="10486" y="3"/>
                  <a:pt x="10472" y="26"/>
                </a:cubicBezTo>
                <a:lnTo>
                  <a:pt x="13" y="16113"/>
                </a:lnTo>
                <a:cubicBezTo>
                  <a:pt x="-13" y="16153"/>
                  <a:pt x="1" y="16208"/>
                  <a:pt x="43" y="16229"/>
                </a:cubicBezTo>
                <a:lnTo>
                  <a:pt x="10458" y="21570"/>
                </a:lnTo>
                <a:cubicBezTo>
                  <a:pt x="10510" y="21596"/>
                  <a:pt x="10571" y="21558"/>
                  <a:pt x="10571" y="21499"/>
                </a:cubicBezTo>
                <a:lnTo>
                  <a:pt x="10571" y="56"/>
                </a:lnTo>
                <a:cubicBezTo>
                  <a:pt x="10571" y="29"/>
                  <a:pt x="10553" y="9"/>
                  <a:pt x="10532" y="3"/>
                </a:cubicBezTo>
                <a:close/>
                <a:moveTo>
                  <a:pt x="11042" y="4"/>
                </a:moveTo>
                <a:cubicBezTo>
                  <a:pt x="11021" y="11"/>
                  <a:pt x="11005" y="29"/>
                  <a:pt x="11005" y="56"/>
                </a:cubicBezTo>
                <a:lnTo>
                  <a:pt x="11005" y="21499"/>
                </a:lnTo>
                <a:cubicBezTo>
                  <a:pt x="11004" y="21558"/>
                  <a:pt x="11064" y="21596"/>
                  <a:pt x="11116" y="21570"/>
                </a:cubicBezTo>
                <a:lnTo>
                  <a:pt x="21531" y="16229"/>
                </a:lnTo>
                <a:cubicBezTo>
                  <a:pt x="21573" y="16208"/>
                  <a:pt x="21587" y="16153"/>
                  <a:pt x="21561" y="16113"/>
                </a:cubicBezTo>
                <a:lnTo>
                  <a:pt x="11102" y="26"/>
                </a:lnTo>
                <a:cubicBezTo>
                  <a:pt x="11088" y="3"/>
                  <a:pt x="11063" y="-2"/>
                  <a:pt x="11042" y="4"/>
                </a:cubicBezTo>
                <a:close/>
              </a:path>
            </a:pathLst>
          </a:custGeom>
          <a:solidFill>
            <a:srgbClr val="000000"/>
          </a:solidFill>
          <a:ln w="12700">
            <a:miter lim="400000"/>
          </a:ln>
          <a:effectLst>
            <a:outerShdw blurRad="381000" dist="114300" rotWithShape="0">
              <a:srgbClr val="000000">
                <a:alpha val="75000"/>
              </a:srgbClr>
            </a:outerShdw>
          </a:effectLst>
        </p:spPr>
        <p:txBody>
          <a:bodyPr lIns="45719" rIns="45719" anchor="ctr"/>
          <a:lstStyle/>
          <a:p>
            <a:endParaRPr/>
          </a:p>
        </p:txBody>
      </p:sp>
      <p:sp>
        <p:nvSpPr>
          <p:cNvPr id="296" name="NB : Les loyers moyens sont donnés à titre indicatif et sont encore en cours de validation par l’OCLPF. Ils varieront par ailleurs en fonction de la surface et de l’équipement des chambres."/>
          <p:cNvSpPr txBox="1"/>
          <p:nvPr/>
        </p:nvSpPr>
        <p:spPr>
          <a:xfrm>
            <a:off x="8406532" y="5384750"/>
            <a:ext cx="3186211" cy="1039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457200">
              <a:spcBef>
                <a:spcPts val="1200"/>
              </a:spcBef>
              <a:defRPr sz="1300">
                <a:latin typeface="Helvetica Neue"/>
                <a:ea typeface="Helvetica Neue"/>
                <a:cs typeface="Helvetica Neue"/>
                <a:sym typeface="Helvetica Neue"/>
              </a:defRPr>
            </a:lvl1pPr>
          </a:lstStyle>
          <a:p>
            <a:r>
              <a:t>NB : Les loyers moyens sont donnés à titre indicatif et sont encore en cours de validation par l’OCLPF. Ils varieront par ailleurs en fonction de la surface et de l’équipement des chambres.</a:t>
            </a:r>
          </a:p>
        </p:txBody>
      </p:sp>
    </p:spTree>
  </p:cSld>
  <p:clrMapOvr>
    <a:masterClrMapping/>
  </p:clrMapOvr>
  <p:transition spd="med"/>
</p:sld>
</file>

<file path=ppt/theme/theme1.xml><?xml version="1.0" encoding="utf-8"?>
<a:theme xmlns:a="http://schemas.openxmlformats.org/drawingml/2006/main" name="Office Theme">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1787</Words>
  <Application>Microsoft Macintosh PowerPoint</Application>
  <PresentationFormat>Grand écran</PresentationFormat>
  <Paragraphs>312</Paragraphs>
  <Slides>37</Slides>
  <Notes>10</Notes>
  <HiddenSlides>0</HiddenSlides>
  <MMClips>2</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37</vt:i4>
      </vt:variant>
    </vt:vector>
  </HeadingPairs>
  <TitlesOfParts>
    <vt:vector size="43" baseType="lpstr">
      <vt:lpstr>Aptos</vt:lpstr>
      <vt:lpstr>Aptos Display</vt:lpstr>
      <vt:lpstr>Arial</vt:lpstr>
      <vt:lpstr>Calibri</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Synology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CIGUE LENOVO</dc:creator>
  <cp:lastModifiedBy>Relations Internes</cp:lastModifiedBy>
  <cp:revision>8</cp:revision>
  <cp:lastPrinted>2025-09-25T12:31:27Z</cp:lastPrinted>
  <dcterms:created xsi:type="dcterms:W3CDTF">2025-09-25T08:04:51Z</dcterms:created>
  <dcterms:modified xsi:type="dcterms:W3CDTF">2025-10-08T14:29:15Z</dcterms:modified>
</cp:coreProperties>
</file>